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77" r:id="rId2"/>
    <p:sldId id="404" r:id="rId3"/>
    <p:sldId id="405" r:id="rId4"/>
    <p:sldId id="406" r:id="rId5"/>
    <p:sldId id="408" r:id="rId6"/>
    <p:sldId id="409" r:id="rId7"/>
    <p:sldId id="413" r:id="rId8"/>
    <p:sldId id="414" r:id="rId9"/>
    <p:sldId id="411" r:id="rId10"/>
    <p:sldId id="412" r:id="rId11"/>
    <p:sldId id="415" r:id="rId12"/>
    <p:sldId id="417" r:id="rId13"/>
    <p:sldId id="418" r:id="rId14"/>
    <p:sldId id="419" r:id="rId15"/>
    <p:sldId id="420" r:id="rId16"/>
    <p:sldId id="421" r:id="rId17"/>
    <p:sldId id="422" r:id="rId18"/>
    <p:sldId id="448" r:id="rId19"/>
    <p:sldId id="424" r:id="rId20"/>
    <p:sldId id="426" r:id="rId21"/>
    <p:sldId id="427" r:id="rId22"/>
    <p:sldId id="428" r:id="rId23"/>
    <p:sldId id="446" r:id="rId24"/>
    <p:sldId id="447" r:id="rId25"/>
    <p:sldId id="449" r:id="rId26"/>
    <p:sldId id="432" r:id="rId27"/>
    <p:sldId id="433" r:id="rId28"/>
    <p:sldId id="434" r:id="rId29"/>
    <p:sldId id="429" r:id="rId30"/>
    <p:sldId id="435" r:id="rId31"/>
    <p:sldId id="440" r:id="rId32"/>
    <p:sldId id="441" r:id="rId33"/>
    <p:sldId id="437" r:id="rId34"/>
    <p:sldId id="442" r:id="rId35"/>
    <p:sldId id="443" r:id="rId36"/>
    <p:sldId id="445" r:id="rId37"/>
    <p:sldId id="450" r:id="rId38"/>
    <p:sldId id="452" r:id="rId39"/>
    <p:sldId id="453" r:id="rId40"/>
    <p:sldId id="454" r:id="rId41"/>
    <p:sldId id="39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ith" initials="h" lastIdx="0" clrIdx="0">
    <p:extLst>
      <p:ext uri="{19B8F6BF-5375-455C-9EA6-DF929625EA0E}">
        <p15:presenceInfo xmlns:p15="http://schemas.microsoft.com/office/powerpoint/2012/main" userId="har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00"/>
    <a:srgbClr val="FF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p:cViewPr>
        <p:scale>
          <a:sx n="82" d="100"/>
          <a:sy n="82" d="100"/>
        </p:scale>
        <p:origin x="20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5DE67D-75D2-46BD-82D9-789D46494E59}" type="datetimeFigureOut">
              <a:rPr lang="en-US" smtClean="0"/>
              <a:t>7/3/2020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C4959-1299-4568-9828-65CCA90E97CD}" type="slidenum">
              <a:rPr lang="en-US" smtClean="0"/>
              <a:t>‹#›</a:t>
            </a:fld>
            <a:endParaRPr lang="en-US"/>
          </a:p>
        </p:txBody>
      </p:sp>
    </p:spTree>
    <p:extLst>
      <p:ext uri="{BB962C8B-B14F-4D97-AF65-F5344CB8AC3E}">
        <p14:creationId xmlns:p14="http://schemas.microsoft.com/office/powerpoint/2010/main" val="3626780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9E2E24-4D17-46B0-9836-F038DFE87FDB}" type="datetime1">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2807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CA9B5-4411-423A-8E92-91BB5629F85C}" type="datetime1">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98919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BF352-C912-4C62-B765-EAF16EFCDEE0}" type="datetime1">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29589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3016C-7CEC-4993-9EC1-CFAADCAA8A8C}" type="datetime1">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319584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268580-3C0E-40BB-89C3-925AA3BB116D}" type="datetime1">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299343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49F533-BA24-4A1D-BD0C-3D95EBFC3D15}" type="datetime1">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260948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DC3D60-9FB6-4917-B214-564015ED38A4}" type="datetime1">
              <a:rPr lang="en-US" smtClean="0"/>
              <a:t>7/3/2020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97867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4F0591-B7CD-47AB-9957-8D211EE2E2CD}" type="datetime1">
              <a:rPr lang="en-US" smtClean="0"/>
              <a:t>7/3/2020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405619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739D2-F2FF-4C7D-8527-86F002E08B0F}" type="datetime1">
              <a:rPr lang="en-US" smtClean="0"/>
              <a:t>7/3/2020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366208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56A638-6CB3-4C04-94CD-4356493C8AAE}" type="datetime1">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139830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4B4DAC-F0DF-4E1C-90DE-BD4B9B366324}" type="datetime1">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27082-9623-4AB1-B9BE-6FF402288CC8}" type="slidenum">
              <a:rPr lang="en-US" smtClean="0"/>
              <a:t>‹#›</a:t>
            </a:fld>
            <a:endParaRPr lang="en-US"/>
          </a:p>
        </p:txBody>
      </p:sp>
    </p:spTree>
    <p:extLst>
      <p:ext uri="{BB962C8B-B14F-4D97-AF65-F5344CB8AC3E}">
        <p14:creationId xmlns:p14="http://schemas.microsoft.com/office/powerpoint/2010/main" val="3713805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A2FAD-B6E6-4D7A-AEB0-43DD86894564}" type="datetime1">
              <a:rPr lang="en-US" smtClean="0"/>
              <a:t>7/3/2020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27082-9623-4AB1-B9BE-6FF402288CC8}" type="slidenum">
              <a:rPr lang="en-US" smtClean="0"/>
              <a:t>‹#›</a:t>
            </a:fld>
            <a:endParaRPr lang="en-US"/>
          </a:p>
        </p:txBody>
      </p:sp>
    </p:spTree>
    <p:extLst>
      <p:ext uri="{BB962C8B-B14F-4D97-AF65-F5344CB8AC3E}">
        <p14:creationId xmlns:p14="http://schemas.microsoft.com/office/powerpoint/2010/main" val="3167554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20.png"/><Relationship Id="rId2" Type="http://schemas.openxmlformats.org/officeDocument/2006/relationships/image" Target="../media/image310.png"/><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8008" y="919099"/>
            <a:ext cx="5943600" cy="4801314"/>
          </a:xfrm>
          <a:prstGeom prst="rect">
            <a:avLst/>
          </a:prstGeom>
          <a:noFill/>
        </p:spPr>
        <p:txBody>
          <a:bodyPr wrap="square" rtlCol="0">
            <a:spAutoFit/>
          </a:bodyPr>
          <a:lstStyle/>
          <a:p>
            <a:pPr algn="ctr"/>
            <a:r>
              <a:rPr lang="en-US" sz="2800" dirty="0" smtClean="0">
                <a:latin typeface="Times New Roman" panose="02020603050405020304" pitchFamily="18" charset="0"/>
                <a:cs typeface="Times New Roman" panose="02020603050405020304" pitchFamily="18" charset="0"/>
              </a:rPr>
              <a:t>Process Control</a:t>
            </a:r>
          </a:p>
          <a:p>
            <a:pPr algn="ctr"/>
            <a:r>
              <a:rPr lang="en-US" sz="2800" dirty="0">
                <a:latin typeface="Times New Roman" panose="02020603050405020304" pitchFamily="18" charset="0"/>
                <a:cs typeface="Times New Roman" panose="02020603050405020304" pitchFamily="18" charset="0"/>
              </a:rPr>
              <a:t>Course </a:t>
            </a:r>
            <a:r>
              <a:rPr lang="en-US" sz="2800" dirty="0" smtClean="0">
                <a:latin typeface="Times New Roman" panose="02020603050405020304" pitchFamily="18" charset="0"/>
                <a:cs typeface="Times New Roman" panose="02020603050405020304" pitchFamily="18" charset="0"/>
              </a:rPr>
              <a:t>II</a:t>
            </a:r>
          </a:p>
          <a:p>
            <a:pPr algn="ctr"/>
            <a:endParaRPr lang="en-US" sz="2800" dirty="0" smtClean="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Lecture </a:t>
            </a:r>
            <a:r>
              <a:rPr lang="en-US" sz="5400" dirty="0" smtClean="0">
                <a:solidFill>
                  <a:srgbClr val="FF0000"/>
                </a:solidFill>
                <a:latin typeface="Times New Roman" panose="02020603050405020304" pitchFamily="18" charset="0"/>
                <a:cs typeface="Times New Roman" panose="02020603050405020304" pitchFamily="18" charset="0"/>
              </a:rPr>
              <a:t>12</a:t>
            </a:r>
          </a:p>
          <a:p>
            <a:pPr algn="ctr"/>
            <a:endParaRPr lang="en-US" sz="2800" dirty="0" smtClean="0">
              <a:latin typeface="Times New Roman" panose="02020603050405020304" pitchFamily="18" charset="0"/>
              <a:cs typeface="Times New Roman" panose="02020603050405020304" pitchFamily="18" charset="0"/>
            </a:endParaRPr>
          </a:p>
          <a:p>
            <a:pPr algn="ctr"/>
            <a:r>
              <a:rPr lang="en-US" sz="2800" b="1" dirty="0" smtClean="0">
                <a:solidFill>
                  <a:srgbClr val="FF0000"/>
                </a:solidFill>
                <a:latin typeface="Times New Roman" panose="02020603050405020304" pitchFamily="18" charset="0"/>
                <a:cs typeface="Times New Roman" panose="02020603050405020304" pitchFamily="18" charset="0"/>
              </a:rPr>
              <a:t>Process Control Loops</a:t>
            </a:r>
          </a:p>
          <a:p>
            <a:pPr algn="ctr"/>
            <a:r>
              <a:rPr lang="en-US" sz="2800" b="1" dirty="0" smtClean="0">
                <a:solidFill>
                  <a:srgbClr val="FF0000"/>
                </a:solidFill>
                <a:latin typeface="Times New Roman" panose="02020603050405020304" pitchFamily="18" charset="0"/>
                <a:cs typeface="Times New Roman" panose="02020603050405020304" pitchFamily="18" charset="0"/>
              </a:rPr>
              <a:t>Part II</a:t>
            </a:r>
            <a:endParaRPr lang="en-US" sz="2800" b="1" dirty="0">
              <a:solidFill>
                <a:srgbClr val="FF0000"/>
              </a:solidFill>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endParaRPr lang="en-US" sz="2800" dirty="0" smtClean="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679CEC5-4AF1-4231-8679-6B610D32C3E2}" type="slidenum">
              <a:rPr lang="en-US" smtClean="0"/>
              <a:t>1</a:t>
            </a:fld>
            <a:endParaRPr lang="en-US"/>
          </a:p>
        </p:txBody>
      </p:sp>
      <p:sp>
        <p:nvSpPr>
          <p:cNvPr id="4" name="TextBox 3"/>
          <p:cNvSpPr txBox="1"/>
          <p:nvPr/>
        </p:nvSpPr>
        <p:spPr>
          <a:xfrm>
            <a:off x="2951686" y="4505318"/>
            <a:ext cx="5349922" cy="830997"/>
          </a:xfrm>
          <a:prstGeom prst="rect">
            <a:avLst/>
          </a:prstGeom>
          <a:noFill/>
        </p:spPr>
        <p:txBody>
          <a:bodyPr wrap="square" rtlCol="0">
            <a:spAutoFit/>
          </a:bodyPr>
          <a:lstStyle/>
          <a:p>
            <a:pPr algn="ctr"/>
            <a:r>
              <a:rPr lang="en-US" sz="2400" b="1" dirty="0" smtClean="0">
                <a:solidFill>
                  <a:srgbClr val="002060"/>
                </a:solidFill>
                <a:latin typeface="Times New Roman" panose="02020603050405020304" pitchFamily="18" charset="0"/>
                <a:cs typeface="Times New Roman" panose="02020603050405020304" pitchFamily="18" charset="0"/>
              </a:rPr>
              <a:t>By</a:t>
            </a:r>
          </a:p>
          <a:p>
            <a:pPr algn="ctr"/>
            <a:r>
              <a:rPr lang="en-US" sz="2400" b="1" dirty="0" smtClean="0">
                <a:solidFill>
                  <a:srgbClr val="002060"/>
                </a:solidFill>
                <a:latin typeface="Times New Roman" panose="02020603050405020304" pitchFamily="18" charset="0"/>
                <a:cs typeface="Times New Roman" panose="02020603050405020304" pitchFamily="18" charset="0"/>
              </a:rPr>
              <a:t>Prof. Alaa Kareem Mohammed</a:t>
            </a:r>
            <a:endParaRPr lang="en-US"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5638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10</a:t>
            </a:fld>
            <a:endParaRPr lang="en-US"/>
          </a:p>
        </p:txBody>
      </p:sp>
      <p:sp>
        <p:nvSpPr>
          <p:cNvPr id="3" name="Text Box 4"/>
          <p:cNvSpPr txBox="1">
            <a:spLocks noChangeArrowheads="1"/>
          </p:cNvSpPr>
          <p:nvPr/>
        </p:nvSpPr>
        <p:spPr bwMode="auto">
          <a:xfrm>
            <a:off x="493485" y="152400"/>
            <a:ext cx="11263086"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algn="just" defTabSz="114300">
              <a:lnSpc>
                <a:spcPct val="200000"/>
              </a:lnSpc>
              <a:spcBef>
                <a:spcPct val="0"/>
              </a:spcBef>
              <a:buClrTx/>
              <a:buSzTx/>
              <a:buNone/>
            </a:pPr>
            <a:r>
              <a:rPr lang="en-US" altLang="en-US" sz="1800" dirty="0"/>
              <a:t> </a:t>
            </a:r>
            <a:r>
              <a:rPr lang="en-US" altLang="en-US" sz="2400" dirty="0">
                <a:latin typeface="Times New Roman" panose="02020603050405020304" pitchFamily="18" charset="0"/>
                <a:cs typeface="Times New Roman" panose="02020603050405020304" pitchFamily="18" charset="0"/>
              </a:rPr>
              <a:t>	An advantage of feedforward control is that error is prevented, rather than corrected</a:t>
            </a:r>
            <a:r>
              <a:rPr lang="en-US" altLang="en-US" sz="2400" dirty="0" smtClean="0">
                <a:latin typeface="Times New Roman" panose="02020603050405020304" pitchFamily="18" charset="0"/>
                <a:cs typeface="Times New Roman" panose="02020603050405020304" pitchFamily="18" charset="0"/>
              </a:rPr>
              <a:t>. Feedforward scheme is better than feedback control scheme in that it takes </a:t>
            </a:r>
            <a:r>
              <a:rPr lang="en-US" altLang="en-US" sz="2400" dirty="0">
                <a:latin typeface="Times New Roman" panose="02020603050405020304" pitchFamily="18" charset="0"/>
                <a:cs typeface="Times New Roman" panose="02020603050405020304" pitchFamily="18" charset="0"/>
              </a:rPr>
              <a:t>no time to manipulate the controlled variable when the system is subjected to a </a:t>
            </a:r>
            <a:r>
              <a:rPr lang="en-US" altLang="en-US" sz="2400" dirty="0" smtClean="0">
                <a:latin typeface="Times New Roman" panose="02020603050405020304" pitchFamily="18" charset="0"/>
                <a:cs typeface="Times New Roman" panose="02020603050405020304" pitchFamily="18" charset="0"/>
              </a:rPr>
              <a:t>disturbance. The difficulty that face the feedforward loop is that it should take into account all the possible </a:t>
            </a:r>
            <a:r>
              <a:rPr lang="en-US" altLang="en-US" sz="2400" dirty="0">
                <a:latin typeface="Times New Roman" panose="02020603050405020304" pitchFamily="18" charset="0"/>
                <a:cs typeface="Times New Roman" panose="02020603050405020304" pitchFamily="18" charset="0"/>
              </a:rPr>
              <a:t>load disturbances in a system </a:t>
            </a:r>
            <a:r>
              <a:rPr lang="en-US" altLang="en-US" sz="2400" dirty="0" smtClean="0">
                <a:latin typeface="Times New Roman" panose="02020603050405020304" pitchFamily="18" charset="0"/>
                <a:cs typeface="Times New Roman" panose="02020603050405020304" pitchFamily="18" charset="0"/>
              </a:rPr>
              <a:t>, but this is either difficult or costly. </a:t>
            </a:r>
          </a:p>
          <a:p>
            <a:pPr algn="just" defTabSz="114300" eaLnBrk="1" hangingPunct="1">
              <a:lnSpc>
                <a:spcPct val="200000"/>
              </a:lnSpc>
              <a:spcBef>
                <a:spcPct val="0"/>
              </a:spcBef>
              <a:buClrTx/>
              <a:buSzTx/>
              <a:buNone/>
            </a:pPr>
            <a:endParaRPr lang="en-US" altLang="en-US" sz="2400" dirty="0">
              <a:latin typeface="Times New Roman" panose="02020603050405020304" pitchFamily="18" charset="0"/>
              <a:cs typeface="Times New Roman" panose="02020603050405020304" pitchFamily="18" charset="0"/>
            </a:endParaRPr>
          </a:p>
          <a:p>
            <a:pPr defTabSz="114300" eaLnBrk="1" hangingPunct="1">
              <a:lnSpc>
                <a:spcPct val="150000"/>
              </a:lnSpc>
              <a:spcBef>
                <a:spcPct val="0"/>
              </a:spcBef>
              <a:buClrTx/>
              <a:buSzTx/>
              <a:buNone/>
            </a:pPr>
            <a:r>
              <a:rPr lang="en-US" alt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84778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11</a:t>
            </a:fld>
            <a:endParaRPr lang="en-US"/>
          </a:p>
        </p:txBody>
      </p:sp>
      <p:sp>
        <p:nvSpPr>
          <p:cNvPr id="3" name="TextBox 2"/>
          <p:cNvSpPr txBox="1"/>
          <p:nvPr/>
        </p:nvSpPr>
        <p:spPr>
          <a:xfrm>
            <a:off x="747486" y="425939"/>
            <a:ext cx="181428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Example 2 </a:t>
            </a:r>
            <a:endParaRPr lang="en-US" sz="2400" b="1" dirty="0">
              <a:solidFill>
                <a:srgbClr val="FF0000"/>
              </a:solidFill>
              <a:latin typeface="Times New Roman" panose="02020603050405020304" pitchFamily="18" charset="0"/>
              <a:cs typeface="Times New Roman" panose="02020603050405020304" pitchFamily="18" charset="0"/>
            </a:endParaRPr>
          </a:p>
        </p:txBody>
      </p:sp>
      <p:grpSp>
        <p:nvGrpSpPr>
          <p:cNvPr id="66" name="Group 65"/>
          <p:cNvGrpSpPr/>
          <p:nvPr/>
        </p:nvGrpSpPr>
        <p:grpSpPr>
          <a:xfrm>
            <a:off x="6585705" y="2232924"/>
            <a:ext cx="5155590" cy="2903561"/>
            <a:chOff x="6077705" y="3138578"/>
            <a:chExt cx="5155590" cy="2903561"/>
          </a:xfrm>
        </p:grpSpPr>
        <p:sp>
          <p:nvSpPr>
            <p:cNvPr id="5" name="AutoShape 25"/>
            <p:cNvSpPr>
              <a:spLocks noChangeArrowheads="1"/>
            </p:cNvSpPr>
            <p:nvPr/>
          </p:nvSpPr>
          <p:spPr bwMode="auto">
            <a:xfrm rot="16200000">
              <a:off x="9749490" y="5374028"/>
              <a:ext cx="261938" cy="457200"/>
            </a:xfrm>
            <a:prstGeom prst="flowChartCollate">
              <a:avLst/>
            </a:prstGeom>
            <a:solidFill>
              <a:schemeClr val="bg1"/>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grpSp>
          <p:nvGrpSpPr>
            <p:cNvPr id="6" name="Group 5"/>
            <p:cNvGrpSpPr/>
            <p:nvPr/>
          </p:nvGrpSpPr>
          <p:grpSpPr>
            <a:xfrm>
              <a:off x="7796498" y="4052119"/>
              <a:ext cx="1379081" cy="1988569"/>
              <a:chOff x="1284402" y="1875971"/>
              <a:chExt cx="1379081" cy="1988569"/>
            </a:xfrm>
          </p:grpSpPr>
          <p:sp>
            <p:nvSpPr>
              <p:cNvPr id="61" name="Chord 60"/>
              <p:cNvSpPr/>
              <p:nvPr/>
            </p:nvSpPr>
            <p:spPr>
              <a:xfrm rot="16200000">
                <a:off x="1741714" y="2942772"/>
                <a:ext cx="464457" cy="1379080"/>
              </a:xfrm>
              <a:prstGeom prst="chord">
                <a:avLst>
                  <a:gd name="adj1" fmla="val 5429899"/>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62" name="Straight Connector 61"/>
              <p:cNvCxnSpPr/>
              <p:nvPr/>
            </p:nvCxnSpPr>
            <p:spPr>
              <a:xfrm flipH="1" flipV="1">
                <a:off x="1284402" y="1875971"/>
                <a:ext cx="0" cy="1756342"/>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flipH="1" flipV="1">
                <a:off x="2663483" y="1875971"/>
                <a:ext cx="0" cy="1756342"/>
              </a:xfrm>
              <a:prstGeom prst="line">
                <a:avLst/>
              </a:prstGeom>
            </p:spPr>
            <p:style>
              <a:lnRef idx="1">
                <a:schemeClr val="dk1"/>
              </a:lnRef>
              <a:fillRef idx="0">
                <a:schemeClr val="dk1"/>
              </a:fillRef>
              <a:effectRef idx="0">
                <a:schemeClr val="dk1"/>
              </a:effectRef>
              <a:fontRef idx="minor">
                <a:schemeClr val="tx1"/>
              </a:fontRef>
            </p:style>
          </p:cxnSp>
        </p:grpSp>
        <p:cxnSp>
          <p:nvCxnSpPr>
            <p:cNvPr id="7" name="Straight Arrow Connector 6"/>
            <p:cNvCxnSpPr/>
            <p:nvPr/>
          </p:nvCxnSpPr>
          <p:spPr>
            <a:xfrm>
              <a:off x="8044675" y="3681351"/>
              <a:ext cx="0" cy="598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7796498" y="4500304"/>
              <a:ext cx="13790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841059" y="4583759"/>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7854779" y="4643407"/>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905354" y="4764964"/>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8551352" y="4621860"/>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8848895" y="4583759"/>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9203362" y="5621078"/>
              <a:ext cx="460034"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8338607" y="4501754"/>
              <a:ext cx="0" cy="154038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881407" y="5014638"/>
              <a:ext cx="4572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cxnSp>
          <p:nvCxnSpPr>
            <p:cNvPr id="17" name="Straight Arrow Connector 16"/>
            <p:cNvCxnSpPr/>
            <p:nvPr/>
          </p:nvCxnSpPr>
          <p:spPr>
            <a:xfrm>
              <a:off x="10109059" y="5602628"/>
              <a:ext cx="4687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Rectangle 17"/>
                <p:cNvSpPr/>
                <p:nvPr/>
              </p:nvSpPr>
              <p:spPr>
                <a:xfrm>
                  <a:off x="6077705" y="3138578"/>
                  <a:ext cx="511679"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𝑖</m:t>
                            </m:r>
                          </m:sub>
                        </m:sSub>
                      </m:oMath>
                    </m:oMathPara>
                  </a14:m>
                  <a:endParaRPr lang="en-US" sz="2400" dirty="0"/>
                </a:p>
              </p:txBody>
            </p:sp>
          </mc:Choice>
          <mc:Fallback xmlns="">
            <p:sp>
              <p:nvSpPr>
                <p:cNvPr id="18" name="Rectangle 17"/>
                <p:cNvSpPr>
                  <a:spLocks noRot="1" noChangeAspect="1" noMove="1" noResize="1" noEditPoints="1" noAdjustHandles="1" noChangeArrowheads="1" noChangeShapeType="1" noTextEdit="1"/>
                </p:cNvSpPr>
                <p:nvPr/>
              </p:nvSpPr>
              <p:spPr>
                <a:xfrm>
                  <a:off x="6077705" y="3138578"/>
                  <a:ext cx="511679" cy="461665"/>
                </a:xfrm>
                <a:prstGeom prst="rect">
                  <a:avLst/>
                </a:prstGeom>
                <a:blipFill>
                  <a:blip r:embed="rId2"/>
                  <a:stretch>
                    <a:fillRect b="-10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10669871" y="5109122"/>
                  <a:ext cx="563424"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𝑜</m:t>
                            </m:r>
                          </m:sub>
                        </m:sSub>
                      </m:oMath>
                    </m:oMathPara>
                  </a14:m>
                  <a:endParaRPr lang="en-US" sz="2400" dirty="0"/>
                </a:p>
              </p:txBody>
            </p:sp>
          </mc:Choice>
          <mc:Fallback xmlns="">
            <p:sp>
              <p:nvSpPr>
                <p:cNvPr id="19" name="Rectangle 18"/>
                <p:cNvSpPr>
                  <a:spLocks noRot="1" noChangeAspect="1" noMove="1" noResize="1" noEditPoints="1" noAdjustHandles="1" noChangeArrowheads="1" noChangeShapeType="1" noTextEdit="1"/>
                </p:cNvSpPr>
                <p:nvPr/>
              </p:nvSpPr>
              <p:spPr>
                <a:xfrm>
                  <a:off x="10669871" y="5109122"/>
                  <a:ext cx="563424" cy="461665"/>
                </a:xfrm>
                <a:prstGeom prst="rect">
                  <a:avLst/>
                </a:prstGeom>
                <a:blipFill>
                  <a:blip r:embed="rId3"/>
                  <a:stretch>
                    <a:fillRect b="-1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9651858" y="5100833"/>
                  <a:ext cx="413382"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𝑅</m:t>
                        </m:r>
                      </m:oMath>
                    </m:oMathPara>
                  </a14:m>
                  <a:endParaRPr lang="en-US" sz="2000" dirty="0"/>
                </a:p>
              </p:txBody>
            </p:sp>
          </mc:Choice>
          <mc:Fallback xmlns="">
            <p:sp>
              <p:nvSpPr>
                <p:cNvPr id="20" name="Rectangle 19"/>
                <p:cNvSpPr>
                  <a:spLocks noRot="1" noChangeAspect="1" noMove="1" noResize="1" noEditPoints="1" noAdjustHandles="1" noChangeArrowheads="1" noChangeShapeType="1" noTextEdit="1"/>
                </p:cNvSpPr>
                <p:nvPr/>
              </p:nvSpPr>
              <p:spPr>
                <a:xfrm>
                  <a:off x="9651858" y="5100833"/>
                  <a:ext cx="413382" cy="400110"/>
                </a:xfrm>
                <a:prstGeom prst="rect">
                  <a:avLst/>
                </a:prstGeom>
                <a:blipFill>
                  <a:blip r:embed="rId4"/>
                  <a:stretch>
                    <a:fillRect/>
                  </a:stretch>
                </a:blipFill>
              </p:spPr>
              <p:txBody>
                <a:bodyPr/>
                <a:lstStyle/>
                <a:p>
                  <a:r>
                    <a:rPr lang="en-US">
                      <a:noFill/>
                    </a:rPr>
                    <a:t> </a:t>
                  </a:r>
                </a:p>
              </p:txBody>
            </p:sp>
          </mc:Fallback>
        </mc:AlternateContent>
        <p:cxnSp>
          <p:nvCxnSpPr>
            <p:cNvPr id="33" name="Straight Connector 32"/>
            <p:cNvCxnSpPr/>
            <p:nvPr/>
          </p:nvCxnSpPr>
          <p:spPr>
            <a:xfrm>
              <a:off x="6568396" y="3671634"/>
              <a:ext cx="1463040" cy="0"/>
            </a:xfrm>
            <a:prstGeom prst="line">
              <a:avLst/>
            </a:prstGeom>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64" name="TextBox 63"/>
              <p:cNvSpPr txBox="1"/>
              <p:nvPr/>
            </p:nvSpPr>
            <p:spPr>
              <a:xfrm>
                <a:off x="695923" y="871626"/>
                <a:ext cx="10537372" cy="1015663"/>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Consider the liquid level tank shown below. Draw a feedforward control loop to control the liquid level inside the tank (h). Knowing that </a:t>
                </a:r>
                <a14:m>
                  <m:oMath xmlns:m="http://schemas.openxmlformats.org/officeDocument/2006/math">
                    <m:r>
                      <a:rPr lang="en-US" sz="2000" b="0" i="1" smtClean="0">
                        <a:latin typeface="Cambria Math" panose="02040503050406030204" pitchFamily="18" charset="0"/>
                        <a:cs typeface="Times New Roman" panose="02020603050405020304" pitchFamily="18" charset="0"/>
                      </a:rPr>
                      <m:t>h</m:t>
                    </m:r>
                    <m:r>
                      <a:rPr lang="en-US" sz="2000" b="0" i="1" smtClean="0">
                        <a:latin typeface="Cambria Math" panose="02040503050406030204" pitchFamily="18" charset="0"/>
                        <a:cs typeface="Times New Roman" panose="02020603050405020304" pitchFamily="18" charset="0"/>
                      </a:rPr>
                      <m:t>=</m:t>
                    </m:r>
                    <m:r>
                      <a:rPr lang="en-US" sz="2000" b="0" i="1" smtClean="0">
                        <a:latin typeface="Cambria Math" panose="02040503050406030204" pitchFamily="18" charset="0"/>
                        <a:cs typeface="Times New Roman" panose="02020603050405020304" pitchFamily="18" charset="0"/>
                      </a:rPr>
                      <m:t>𝑓</m:t>
                    </m:r>
                    <m:r>
                      <a:rPr lang="en-US" sz="2000" b="0" i="1" smtClean="0">
                        <a:latin typeface="Cambria Math" panose="02040503050406030204" pitchFamily="18" charset="0"/>
                        <a:cs typeface="Times New Roman" panose="02020603050405020304" pitchFamily="18" charset="0"/>
                      </a:rPr>
                      <m:t>(</m:t>
                    </m:r>
                    <m:sSub>
                      <m:sSubPr>
                        <m:ctrlPr>
                          <a:rPr lang="en-US" sz="2000" b="0" i="1" smtClean="0">
                            <a:latin typeface="Cambria Math" panose="02040503050406030204" pitchFamily="18" charset="0"/>
                            <a:cs typeface="Times New Roman" panose="02020603050405020304" pitchFamily="18" charset="0"/>
                          </a:rPr>
                        </m:ctrlPr>
                      </m:sSubPr>
                      <m:e>
                        <m:r>
                          <a:rPr lang="en-US" sz="2000" b="0" i="1" smtClean="0">
                            <a:latin typeface="Cambria Math" panose="02040503050406030204" pitchFamily="18" charset="0"/>
                            <a:cs typeface="Times New Roman" panose="02020603050405020304" pitchFamily="18" charset="0"/>
                          </a:rPr>
                          <m:t>𝑞</m:t>
                        </m:r>
                      </m:e>
                      <m:sub>
                        <m:r>
                          <a:rPr lang="en-US" sz="2000" b="0" i="1" smtClean="0">
                            <a:latin typeface="Cambria Math" panose="02040503050406030204" pitchFamily="18" charset="0"/>
                            <a:cs typeface="Times New Roman" panose="02020603050405020304" pitchFamily="18" charset="0"/>
                          </a:rPr>
                          <m:t>𝑖</m:t>
                        </m:r>
                      </m:sub>
                    </m:sSub>
                    <m:r>
                      <a:rPr lang="en-US" sz="2000" b="0" i="1" smtClean="0">
                        <a:latin typeface="Cambria Math" panose="02040503050406030204" pitchFamily="18" charset="0"/>
                        <a:cs typeface="Times New Roman" panose="02020603050405020304" pitchFamily="18" charset="0"/>
                      </a:rPr>
                      <m:t>)</m:t>
                    </m:r>
                  </m:oMath>
                </a14:m>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The control loop should contains the following :</a:t>
                </a:r>
              </a:p>
              <a:p>
                <a:endParaRPr lang="en-US" sz="2000" dirty="0" smtClean="0">
                  <a:latin typeface="Times New Roman" panose="02020603050405020304" pitchFamily="18" charset="0"/>
                  <a:cs typeface="Times New Roman" panose="02020603050405020304" pitchFamily="18" charset="0"/>
                </a:endParaRPr>
              </a:p>
            </p:txBody>
          </p:sp>
        </mc:Choice>
        <mc:Fallback xmlns="">
          <p:sp>
            <p:nvSpPr>
              <p:cNvPr id="64" name="TextBox 63"/>
              <p:cNvSpPr txBox="1">
                <a:spLocks noRot="1" noChangeAspect="1" noMove="1" noResize="1" noEditPoints="1" noAdjustHandles="1" noChangeArrowheads="1" noChangeShapeType="1" noTextEdit="1"/>
              </p:cNvSpPr>
              <p:nvPr/>
            </p:nvSpPr>
            <p:spPr>
              <a:xfrm>
                <a:off x="695923" y="871626"/>
                <a:ext cx="10537372" cy="1015663"/>
              </a:xfrm>
              <a:prstGeom prst="rect">
                <a:avLst/>
              </a:prstGeom>
              <a:blipFill>
                <a:blip r:embed="rId5"/>
                <a:stretch>
                  <a:fillRect l="-578" t="-3593"/>
                </a:stretch>
              </a:blipFill>
            </p:spPr>
            <p:txBody>
              <a:bodyPr/>
              <a:lstStyle/>
              <a:p>
                <a:r>
                  <a:rPr lang="en-US">
                    <a:noFill/>
                  </a:rPr>
                  <a:t> </a:t>
                </a:r>
              </a:p>
            </p:txBody>
          </p:sp>
        </mc:Fallback>
      </mc:AlternateContent>
      <p:sp>
        <p:nvSpPr>
          <p:cNvPr id="65" name="TextBox 26"/>
          <p:cNvSpPr txBox="1"/>
          <p:nvPr/>
        </p:nvSpPr>
        <p:spPr>
          <a:xfrm>
            <a:off x="605784" y="1723716"/>
            <a:ext cx="5766341" cy="216982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easuring element</a:t>
            </a:r>
          </a:p>
          <a:p>
            <a:pPr>
              <a:lnSpc>
                <a:spcPct val="150000"/>
              </a:lnSpc>
            </a:pPr>
            <a:r>
              <a:rPr lang="en-US" dirty="0" smtClean="0">
                <a:latin typeface="Times New Roman" panose="02020603050405020304" pitchFamily="18" charset="0"/>
                <a:cs typeface="Times New Roman" panose="02020603050405020304" pitchFamily="18" charset="0"/>
              </a:rPr>
              <a:t>2- Transmitter.</a:t>
            </a:r>
          </a:p>
          <a:p>
            <a:pPr>
              <a:lnSpc>
                <a:spcPct val="150000"/>
              </a:lnSpc>
            </a:pPr>
            <a:r>
              <a:rPr lang="en-US" dirty="0" smtClean="0">
                <a:latin typeface="Times New Roman" panose="02020603050405020304" pitchFamily="18" charset="0"/>
                <a:cs typeface="Times New Roman" panose="02020603050405020304" pitchFamily="18" charset="0"/>
              </a:rPr>
              <a:t>3- Indicator rear mounted on local panel.</a:t>
            </a:r>
          </a:p>
          <a:p>
            <a:pPr>
              <a:lnSpc>
                <a:spcPct val="150000"/>
              </a:lnSpc>
            </a:pPr>
            <a:r>
              <a:rPr lang="en-US" dirty="0" smtClean="0">
                <a:latin typeface="Times New Roman" panose="02020603050405020304" pitchFamily="18" charset="0"/>
                <a:cs typeface="Times New Roman" panose="02020603050405020304" pitchFamily="18" charset="0"/>
              </a:rPr>
              <a:t>4- Recording controlling (field mounted)</a:t>
            </a:r>
          </a:p>
          <a:p>
            <a:pPr>
              <a:lnSpc>
                <a:spcPct val="150000"/>
              </a:lnSpc>
            </a:pPr>
            <a:r>
              <a:rPr lang="en-US" dirty="0" smtClean="0">
                <a:latin typeface="Times New Roman" panose="02020603050405020304" pitchFamily="18" charset="0"/>
                <a:cs typeface="Times New Roman" panose="02020603050405020304" pitchFamily="18" charset="0"/>
              </a:rPr>
              <a:t>5- Pneumatic control valve.</a:t>
            </a:r>
          </a:p>
        </p:txBody>
      </p:sp>
    </p:spTree>
    <p:extLst>
      <p:ext uri="{BB962C8B-B14F-4D97-AF65-F5344CB8AC3E}">
        <p14:creationId xmlns:p14="http://schemas.microsoft.com/office/powerpoint/2010/main" val="2509918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12</a:t>
            </a:fld>
            <a:endParaRPr lang="en-US"/>
          </a:p>
        </p:txBody>
      </p:sp>
      <p:sp>
        <p:nvSpPr>
          <p:cNvPr id="63" name="TextBox 2"/>
          <p:cNvSpPr txBox="1"/>
          <p:nvPr/>
        </p:nvSpPr>
        <p:spPr>
          <a:xfrm>
            <a:off x="471714" y="513024"/>
            <a:ext cx="181428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Solution</a:t>
            </a:r>
            <a:endParaRPr lang="en-US" sz="24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4" name="TextBox 63"/>
              <p:cNvSpPr txBox="1"/>
              <p:nvPr/>
            </p:nvSpPr>
            <p:spPr>
              <a:xfrm>
                <a:off x="815833" y="1229115"/>
                <a:ext cx="140673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h</m:t>
                      </m:r>
                      <m:r>
                        <a:rPr lang="en-US" sz="2400" b="0" i="1" smtClean="0">
                          <a:latin typeface="Cambria Math" panose="02040503050406030204" pitchFamily="18" charset="0"/>
                        </a:rPr>
                        <m:t>=</m:t>
                      </m:r>
                      <m:r>
                        <a:rPr lang="en-US" sz="2400" b="0" i="1" smtClean="0">
                          <a:latin typeface="Cambria Math" panose="02040503050406030204" pitchFamily="18" charset="0"/>
                        </a:rPr>
                        <m:t>𝑓</m:t>
                      </m:r>
                      <m:r>
                        <a:rPr lang="en-US" sz="2400" b="0" i="1" smtClean="0">
                          <a:latin typeface="Cambria Math" panose="02040503050406030204" pitchFamily="18" charset="0"/>
                        </a:rPr>
                        <m:t>( </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oMath>
                  </m:oMathPara>
                </a14:m>
                <a:endParaRPr lang="en-US" sz="2400" dirty="0"/>
              </a:p>
            </p:txBody>
          </p:sp>
        </mc:Choice>
        <mc:Fallback xmlns="">
          <p:sp>
            <p:nvSpPr>
              <p:cNvPr id="64" name="TextBox 63"/>
              <p:cNvSpPr txBox="1">
                <a:spLocks noRot="1" noChangeAspect="1" noMove="1" noResize="1" noEditPoints="1" noAdjustHandles="1" noChangeArrowheads="1" noChangeShapeType="1" noTextEdit="1"/>
              </p:cNvSpPr>
              <p:nvPr/>
            </p:nvSpPr>
            <p:spPr>
              <a:xfrm>
                <a:off x="815833" y="1229115"/>
                <a:ext cx="1406732" cy="369332"/>
              </a:xfrm>
              <a:prstGeom prst="rect">
                <a:avLst/>
              </a:prstGeom>
              <a:blipFill>
                <a:blip r:embed="rId2"/>
                <a:stretch>
                  <a:fillRect l="-4762" r="-7359" b="-35000"/>
                </a:stretch>
              </a:blipFill>
            </p:spPr>
            <p:txBody>
              <a:bodyPr/>
              <a:lstStyle/>
              <a:p>
                <a:r>
                  <a:rPr lang="en-US">
                    <a:noFill/>
                  </a:rPr>
                  <a:t> </a:t>
                </a:r>
              </a:p>
            </p:txBody>
          </p:sp>
        </mc:Fallback>
      </mc:AlternateContent>
      <p:grpSp>
        <p:nvGrpSpPr>
          <p:cNvPr id="26" name="Group 25"/>
          <p:cNvGrpSpPr/>
          <p:nvPr/>
        </p:nvGrpSpPr>
        <p:grpSpPr>
          <a:xfrm>
            <a:off x="4188561" y="743856"/>
            <a:ext cx="7009539" cy="5359144"/>
            <a:chOff x="4188561" y="743856"/>
            <a:chExt cx="7009539" cy="5359144"/>
          </a:xfrm>
        </p:grpSpPr>
        <p:grpSp>
          <p:nvGrpSpPr>
            <p:cNvPr id="79" name="Group 78"/>
            <p:cNvGrpSpPr/>
            <p:nvPr/>
          </p:nvGrpSpPr>
          <p:grpSpPr>
            <a:xfrm>
              <a:off x="4188561" y="743856"/>
              <a:ext cx="7009539" cy="5359144"/>
              <a:chOff x="4188561" y="743856"/>
              <a:chExt cx="7009539" cy="5359144"/>
            </a:xfrm>
          </p:grpSpPr>
          <p:grpSp>
            <p:nvGrpSpPr>
              <p:cNvPr id="75" name="Group 74"/>
              <p:cNvGrpSpPr/>
              <p:nvPr/>
            </p:nvGrpSpPr>
            <p:grpSpPr>
              <a:xfrm>
                <a:off x="4188561" y="743856"/>
                <a:ext cx="7009539" cy="5359144"/>
                <a:chOff x="4188561" y="506196"/>
                <a:chExt cx="7009539" cy="5359144"/>
              </a:xfrm>
            </p:grpSpPr>
            <p:grpSp>
              <p:nvGrpSpPr>
                <p:cNvPr id="5" name="Group 4"/>
                <p:cNvGrpSpPr/>
                <p:nvPr/>
              </p:nvGrpSpPr>
              <p:grpSpPr>
                <a:xfrm>
                  <a:off x="7761303" y="3875320"/>
                  <a:ext cx="1379081" cy="1988569"/>
                  <a:chOff x="1284402" y="1875971"/>
                  <a:chExt cx="1379081" cy="1988569"/>
                </a:xfrm>
              </p:grpSpPr>
              <p:sp>
                <p:nvSpPr>
                  <p:cNvPr id="60" name="Chord 59"/>
                  <p:cNvSpPr/>
                  <p:nvPr/>
                </p:nvSpPr>
                <p:spPr>
                  <a:xfrm rot="16200000">
                    <a:off x="1741714" y="2942772"/>
                    <a:ext cx="464457" cy="1379080"/>
                  </a:xfrm>
                  <a:prstGeom prst="chord">
                    <a:avLst>
                      <a:gd name="adj1" fmla="val 5429899"/>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61" name="Straight Connector 60"/>
                  <p:cNvCxnSpPr/>
                  <p:nvPr/>
                </p:nvCxnSpPr>
                <p:spPr>
                  <a:xfrm flipH="1" flipV="1">
                    <a:off x="1284402" y="1875971"/>
                    <a:ext cx="0" cy="1756342"/>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flipH="1" flipV="1">
                    <a:off x="2663483" y="1875971"/>
                    <a:ext cx="0" cy="1756342"/>
                  </a:xfrm>
                  <a:prstGeom prst="line">
                    <a:avLst/>
                  </a:prstGeom>
                </p:spPr>
                <p:style>
                  <a:lnRef idx="1">
                    <a:schemeClr val="dk1"/>
                  </a:lnRef>
                  <a:fillRef idx="0">
                    <a:schemeClr val="dk1"/>
                  </a:fillRef>
                  <a:effectRef idx="0">
                    <a:schemeClr val="dk1"/>
                  </a:effectRef>
                  <a:fontRef idx="minor">
                    <a:schemeClr val="tx1"/>
                  </a:fontRef>
                </p:style>
              </p:cxnSp>
            </p:grpSp>
            <p:cxnSp>
              <p:nvCxnSpPr>
                <p:cNvPr id="14" name="Straight Arrow Connector 13"/>
                <p:cNvCxnSpPr/>
                <p:nvPr/>
              </p:nvCxnSpPr>
              <p:spPr>
                <a:xfrm>
                  <a:off x="8303412" y="4324955"/>
                  <a:ext cx="0" cy="154038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nvGrpSpPr>
                <p:cNvPr id="74" name="Group 73"/>
                <p:cNvGrpSpPr/>
                <p:nvPr/>
              </p:nvGrpSpPr>
              <p:grpSpPr>
                <a:xfrm>
                  <a:off x="4188561" y="506196"/>
                  <a:ext cx="7009539" cy="5050602"/>
                  <a:chOff x="4188561" y="506196"/>
                  <a:chExt cx="7009539" cy="5050602"/>
                </a:xfrm>
              </p:grpSpPr>
              <p:sp>
                <p:nvSpPr>
                  <p:cNvPr id="4" name="AutoShape 25"/>
                  <p:cNvSpPr>
                    <a:spLocks noChangeArrowheads="1"/>
                  </p:cNvSpPr>
                  <p:nvPr/>
                </p:nvSpPr>
                <p:spPr bwMode="auto">
                  <a:xfrm rot="16200000">
                    <a:off x="9714295" y="5197229"/>
                    <a:ext cx="261938" cy="457200"/>
                  </a:xfrm>
                  <a:prstGeom prst="flowChartCollate">
                    <a:avLst/>
                  </a:prstGeom>
                  <a:solidFill>
                    <a:schemeClr val="bg1"/>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cxnSp>
                <p:nvCxnSpPr>
                  <p:cNvPr id="6" name="Straight Arrow Connector 5"/>
                  <p:cNvCxnSpPr/>
                  <p:nvPr/>
                </p:nvCxnSpPr>
                <p:spPr>
                  <a:xfrm>
                    <a:off x="8009480" y="3504552"/>
                    <a:ext cx="0" cy="598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7761303" y="4323505"/>
                    <a:ext cx="13790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805864" y="4406960"/>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7819584" y="4466608"/>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7870159" y="4588165"/>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8516157" y="4445061"/>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8320214" y="4584761"/>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9168167" y="5444279"/>
                    <a:ext cx="460034" cy="0"/>
                  </a:xfrm>
                  <a:prstGeom prst="line">
                    <a:avLst/>
                  </a:prstGeom>
                </p:spPr>
                <p:style>
                  <a:lnRef idx="1">
                    <a:schemeClr val="dk1"/>
                  </a:lnRef>
                  <a:fillRef idx="0">
                    <a:schemeClr val="dk1"/>
                  </a:fillRef>
                  <a:effectRef idx="0">
                    <a:schemeClr val="dk1"/>
                  </a:effectRef>
                  <a:fontRef idx="minor">
                    <a:schemeClr val="tx1"/>
                  </a:fontRef>
                </p:style>
              </p:cxnSp>
              <p:sp>
                <p:nvSpPr>
                  <p:cNvPr id="15" name="TextBox 15"/>
                  <p:cNvSpPr txBox="1"/>
                  <p:nvPr/>
                </p:nvSpPr>
                <p:spPr>
                  <a:xfrm>
                    <a:off x="7846212" y="4837839"/>
                    <a:ext cx="4572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a:off x="10073864" y="5425829"/>
                    <a:ext cx="4687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7" name="Rectangle 16"/>
                      <p:cNvSpPr/>
                      <p:nvPr/>
                    </p:nvSpPr>
                    <p:spPr>
                      <a:xfrm>
                        <a:off x="4188561" y="3219668"/>
                        <a:ext cx="511679"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𝑖</m:t>
                                  </m:r>
                                </m:sub>
                              </m:sSub>
                            </m:oMath>
                          </m:oMathPara>
                        </a14:m>
                        <a:endParaRPr lang="en-US" sz="2400" dirty="0"/>
                      </a:p>
                    </p:txBody>
                  </p:sp>
                </mc:Choice>
                <mc:Fallback xmlns="">
                  <p:sp>
                    <p:nvSpPr>
                      <p:cNvPr id="17" name="Rectangle 16"/>
                      <p:cNvSpPr>
                        <a:spLocks noRot="1" noChangeAspect="1" noMove="1" noResize="1" noEditPoints="1" noAdjustHandles="1" noChangeArrowheads="1" noChangeShapeType="1" noTextEdit="1"/>
                      </p:cNvSpPr>
                      <p:nvPr/>
                    </p:nvSpPr>
                    <p:spPr>
                      <a:xfrm>
                        <a:off x="4188561" y="3219668"/>
                        <a:ext cx="511679" cy="461665"/>
                      </a:xfrm>
                      <a:prstGeom prst="rect">
                        <a:avLst/>
                      </a:prstGeom>
                      <a:blipFill>
                        <a:blip r:embed="rId3"/>
                        <a:stretch>
                          <a:fillRect b="-10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10634676" y="4932323"/>
                        <a:ext cx="563424"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𝑜</m:t>
                                  </m:r>
                                </m:sub>
                              </m:sSub>
                            </m:oMath>
                          </m:oMathPara>
                        </a14:m>
                        <a:endParaRPr lang="en-US" sz="2400" dirty="0"/>
                      </a:p>
                    </p:txBody>
                  </p:sp>
                </mc:Choice>
                <mc:Fallback xmlns="">
                  <p:sp>
                    <p:nvSpPr>
                      <p:cNvPr id="18" name="Rectangle 17"/>
                      <p:cNvSpPr>
                        <a:spLocks noRot="1" noChangeAspect="1" noMove="1" noResize="1" noEditPoints="1" noAdjustHandles="1" noChangeArrowheads="1" noChangeShapeType="1" noTextEdit="1"/>
                      </p:cNvSpPr>
                      <p:nvPr/>
                    </p:nvSpPr>
                    <p:spPr>
                      <a:xfrm>
                        <a:off x="10634676" y="4932323"/>
                        <a:ext cx="563424" cy="461665"/>
                      </a:xfrm>
                      <a:prstGeom prst="rect">
                        <a:avLst/>
                      </a:prstGeom>
                      <a:blipFill>
                        <a:blip r:embed="rId4"/>
                        <a:stretch>
                          <a:fillRect b="-10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9616663" y="4924034"/>
                        <a:ext cx="413382"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𝑅</m:t>
                              </m:r>
                            </m:oMath>
                          </m:oMathPara>
                        </a14:m>
                        <a:endParaRPr lang="en-US" sz="2000" dirty="0"/>
                      </a:p>
                    </p:txBody>
                  </p:sp>
                </mc:Choice>
                <mc:Fallback xmlns="">
                  <p:sp>
                    <p:nvSpPr>
                      <p:cNvPr id="19" name="Rectangle 18"/>
                      <p:cNvSpPr>
                        <a:spLocks noRot="1" noChangeAspect="1" noMove="1" noResize="1" noEditPoints="1" noAdjustHandles="1" noChangeArrowheads="1" noChangeShapeType="1" noTextEdit="1"/>
                      </p:cNvSpPr>
                      <p:nvPr/>
                    </p:nvSpPr>
                    <p:spPr>
                      <a:xfrm>
                        <a:off x="9616663" y="4924034"/>
                        <a:ext cx="413382" cy="400110"/>
                      </a:xfrm>
                      <a:prstGeom prst="rect">
                        <a:avLst/>
                      </a:prstGeom>
                      <a:blipFill>
                        <a:blip r:embed="rId5"/>
                        <a:stretch>
                          <a:fillRect/>
                        </a:stretch>
                      </a:blipFill>
                    </p:spPr>
                    <p:txBody>
                      <a:bodyPr/>
                      <a:lstStyle/>
                      <a:p>
                        <a:r>
                          <a:rPr lang="en-US">
                            <a:noFill/>
                          </a:rPr>
                          <a:t> </a:t>
                        </a:r>
                      </a:p>
                    </p:txBody>
                  </p:sp>
                </mc:Fallback>
              </mc:AlternateContent>
              <p:grpSp>
                <p:nvGrpSpPr>
                  <p:cNvPr id="20" name="Group 19"/>
                  <p:cNvGrpSpPr>
                    <a:grpSpLocks/>
                  </p:cNvGrpSpPr>
                  <p:nvPr/>
                </p:nvGrpSpPr>
                <p:grpSpPr bwMode="auto">
                  <a:xfrm>
                    <a:off x="6779844" y="3015073"/>
                    <a:ext cx="457200" cy="609599"/>
                    <a:chOff x="1776" y="2880"/>
                    <a:chExt cx="288" cy="336"/>
                  </a:xfrm>
                </p:grpSpPr>
                <p:sp>
                  <p:nvSpPr>
                    <p:cNvPr id="57" name="AutoShape 12"/>
                    <p:cNvSpPr>
                      <a:spLocks noChangeArrowheads="1"/>
                    </p:cNvSpPr>
                    <p:nvPr/>
                  </p:nvSpPr>
                  <p:spPr bwMode="auto">
                    <a:xfrm rot="-5400000">
                      <a:off x="1848" y="3000"/>
                      <a:ext cx="144" cy="288"/>
                    </a:xfrm>
                    <a:prstGeom prst="flowChartCollate">
                      <a:avLst/>
                    </a:prstGeom>
                    <a:solidFill>
                      <a:schemeClr val="accent1"/>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sp>
                  <p:nvSpPr>
                    <p:cNvPr id="58" name="Line 13"/>
                    <p:cNvSpPr>
                      <a:spLocks noChangeShapeType="1"/>
                    </p:cNvSpPr>
                    <p:nvPr/>
                  </p:nvSpPr>
                  <p:spPr bwMode="auto">
                    <a:xfrm flipV="1">
                      <a:off x="1920" y="29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9" name="AutoShape 14"/>
                    <p:cNvSpPr>
                      <a:spLocks noChangeArrowheads="1"/>
                    </p:cNvSpPr>
                    <p:nvPr/>
                  </p:nvSpPr>
                  <p:spPr bwMode="auto">
                    <a:xfrm rot="-5400000">
                      <a:off x="1872" y="2832"/>
                      <a:ext cx="96" cy="192"/>
                    </a:xfrm>
                    <a:prstGeom prst="flowChartDelay">
                      <a:avLst/>
                    </a:prstGeom>
                    <a:solidFill>
                      <a:schemeClr val="accent1"/>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grpSp>
              <p:cxnSp>
                <p:nvCxnSpPr>
                  <p:cNvPr id="22" name="Straight Connector 21"/>
                  <p:cNvCxnSpPr/>
                  <p:nvPr/>
                </p:nvCxnSpPr>
                <p:spPr>
                  <a:xfrm>
                    <a:off x="5199848" y="2448197"/>
                    <a:ext cx="0" cy="1039189"/>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a:off x="5212450" y="1333219"/>
                    <a:ext cx="0" cy="802257"/>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24" name="Group 23"/>
                  <p:cNvGrpSpPr/>
                  <p:nvPr/>
                </p:nvGrpSpPr>
                <p:grpSpPr>
                  <a:xfrm>
                    <a:off x="4803639" y="2215784"/>
                    <a:ext cx="728538" cy="726441"/>
                    <a:chOff x="2384172" y="3245757"/>
                    <a:chExt cx="867028" cy="870039"/>
                  </a:xfrm>
                </p:grpSpPr>
                <p:grpSp>
                  <p:nvGrpSpPr>
                    <p:cNvPr id="53" name="Group 52"/>
                    <p:cNvGrpSpPr/>
                    <p:nvPr/>
                  </p:nvGrpSpPr>
                  <p:grpSpPr>
                    <a:xfrm>
                      <a:off x="2384172" y="3245757"/>
                      <a:ext cx="867028" cy="870039"/>
                      <a:chOff x="3444822" y="3824150"/>
                      <a:chExt cx="604664" cy="637783"/>
                    </a:xfrm>
                  </p:grpSpPr>
                  <p:sp>
                    <p:nvSpPr>
                      <p:cNvPr id="55" name="Oval 54"/>
                      <p:cNvSpPr>
                        <a:spLocks noChangeArrowheads="1"/>
                      </p:cNvSpPr>
                      <p:nvPr/>
                    </p:nvSpPr>
                    <p:spPr bwMode="auto">
                      <a:xfrm>
                        <a:off x="3444822" y="3824150"/>
                        <a:ext cx="604664" cy="637783"/>
                      </a:xfrm>
                      <a:prstGeom prst="ellipse">
                        <a:avLst/>
                      </a:prstGeom>
                      <a:solidFill>
                        <a:schemeClr val="bg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dirty="0"/>
                      </a:p>
                    </p:txBody>
                  </p:sp>
                  <p:sp>
                    <p:nvSpPr>
                      <p:cNvPr id="56" name="Text Box 43"/>
                      <p:cNvSpPr txBox="1">
                        <a:spLocks noChangeArrowheads="1"/>
                      </p:cNvSpPr>
                      <p:nvPr/>
                    </p:nvSpPr>
                    <p:spPr bwMode="auto">
                      <a:xfrm>
                        <a:off x="3545655" y="3991664"/>
                        <a:ext cx="456016" cy="270215"/>
                      </a:xfrm>
                      <a:prstGeom prst="rect">
                        <a:avLst/>
                      </a:prstGeom>
                      <a:solidFill>
                        <a:schemeClr val="bg1"/>
                      </a:solid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altLang="en-US" sz="1400" dirty="0">
                            <a:latin typeface="Times New Roman" panose="02020603050405020304" pitchFamily="18" charset="0"/>
                            <a:cs typeface="Times New Roman" panose="02020603050405020304" pitchFamily="18" charset="0"/>
                          </a:rPr>
                          <a:t>F</a:t>
                        </a:r>
                        <a:r>
                          <a:rPr lang="en-US" altLang="en-US" sz="1400" dirty="0" smtClean="0">
                            <a:latin typeface="Times New Roman" panose="02020603050405020304" pitchFamily="18" charset="0"/>
                            <a:cs typeface="Times New Roman" panose="02020603050405020304" pitchFamily="18" charset="0"/>
                          </a:rPr>
                          <a:t>E</a:t>
                        </a:r>
                        <a:endParaRPr lang="en-US" altLang="en-US" sz="1400" dirty="0">
                          <a:latin typeface="Times New Roman" panose="02020603050405020304" pitchFamily="18" charset="0"/>
                          <a:cs typeface="Times New Roman" panose="02020603050405020304" pitchFamily="18" charset="0"/>
                        </a:endParaRPr>
                      </a:p>
                    </p:txBody>
                  </p:sp>
                </p:grpSp>
                <p:sp>
                  <p:nvSpPr>
                    <p:cNvPr id="54" name="Rectangle 53"/>
                    <p:cNvSpPr/>
                    <p:nvPr/>
                  </p:nvSpPr>
                  <p:spPr>
                    <a:xfrm>
                      <a:off x="2495322" y="3647851"/>
                      <a:ext cx="219847" cy="3317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grpSp>
              <p:grpSp>
                <p:nvGrpSpPr>
                  <p:cNvPr id="25" name="Group 24"/>
                  <p:cNvGrpSpPr/>
                  <p:nvPr/>
                </p:nvGrpSpPr>
                <p:grpSpPr>
                  <a:xfrm>
                    <a:off x="4812588" y="557730"/>
                    <a:ext cx="728539" cy="726442"/>
                    <a:chOff x="2384178" y="3245763"/>
                    <a:chExt cx="867029" cy="870040"/>
                  </a:xfrm>
                </p:grpSpPr>
                <p:grpSp>
                  <p:nvGrpSpPr>
                    <p:cNvPr id="49" name="Group 48"/>
                    <p:cNvGrpSpPr/>
                    <p:nvPr/>
                  </p:nvGrpSpPr>
                  <p:grpSpPr>
                    <a:xfrm>
                      <a:off x="2384178" y="3245763"/>
                      <a:ext cx="867029" cy="870040"/>
                      <a:chOff x="3444822" y="3824150"/>
                      <a:chExt cx="604664" cy="637783"/>
                    </a:xfrm>
                  </p:grpSpPr>
                  <p:sp>
                    <p:nvSpPr>
                      <p:cNvPr id="51" name="Oval 50"/>
                      <p:cNvSpPr>
                        <a:spLocks noChangeArrowheads="1"/>
                      </p:cNvSpPr>
                      <p:nvPr/>
                    </p:nvSpPr>
                    <p:spPr bwMode="auto">
                      <a:xfrm>
                        <a:off x="3444822" y="3824150"/>
                        <a:ext cx="604664" cy="637783"/>
                      </a:xfrm>
                      <a:prstGeom prst="ellipse">
                        <a:avLst/>
                      </a:prstGeom>
                      <a:solidFill>
                        <a:schemeClr val="bg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dirty="0"/>
                      </a:p>
                    </p:txBody>
                  </p:sp>
                  <p:sp>
                    <p:nvSpPr>
                      <p:cNvPr id="52" name="Text Box 43"/>
                      <p:cNvSpPr txBox="1">
                        <a:spLocks noChangeArrowheads="1"/>
                      </p:cNvSpPr>
                      <p:nvPr/>
                    </p:nvSpPr>
                    <p:spPr bwMode="auto">
                      <a:xfrm>
                        <a:off x="3593470" y="3938794"/>
                        <a:ext cx="384515" cy="297235"/>
                      </a:xfrm>
                      <a:prstGeom prst="rect">
                        <a:avLst/>
                      </a:prstGeom>
                      <a:solidFill>
                        <a:schemeClr val="bg1"/>
                      </a:solid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altLang="en-US" sz="1600" dirty="0">
                            <a:latin typeface="Times New Roman" panose="02020603050405020304" pitchFamily="18" charset="0"/>
                            <a:cs typeface="Times New Roman" panose="02020603050405020304" pitchFamily="18" charset="0"/>
                          </a:rPr>
                          <a:t>F</a:t>
                        </a:r>
                        <a:r>
                          <a:rPr lang="en-US" altLang="en-US" sz="1600" dirty="0" smtClean="0">
                            <a:latin typeface="Times New Roman" panose="02020603050405020304" pitchFamily="18" charset="0"/>
                            <a:cs typeface="Times New Roman" panose="02020603050405020304" pitchFamily="18" charset="0"/>
                          </a:rPr>
                          <a:t>T</a:t>
                        </a:r>
                        <a:endParaRPr lang="en-US" altLang="en-US" sz="1600" dirty="0">
                          <a:latin typeface="Times New Roman" panose="02020603050405020304" pitchFamily="18" charset="0"/>
                          <a:cs typeface="Times New Roman" panose="02020603050405020304" pitchFamily="18" charset="0"/>
                        </a:endParaRPr>
                      </a:p>
                    </p:txBody>
                  </p:sp>
                </p:grpSp>
                <p:sp>
                  <p:nvSpPr>
                    <p:cNvPr id="50" name="Rectangle 49"/>
                    <p:cNvSpPr/>
                    <p:nvPr/>
                  </p:nvSpPr>
                  <p:spPr>
                    <a:xfrm>
                      <a:off x="2495322" y="3647851"/>
                      <a:ext cx="219847" cy="3317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grpSp>
              <p:grpSp>
                <p:nvGrpSpPr>
                  <p:cNvPr id="27" name="Group 26"/>
                  <p:cNvGrpSpPr/>
                  <p:nvPr/>
                </p:nvGrpSpPr>
                <p:grpSpPr>
                  <a:xfrm>
                    <a:off x="6623420" y="1721756"/>
                    <a:ext cx="728538" cy="726441"/>
                    <a:chOff x="2384172" y="3245757"/>
                    <a:chExt cx="867028" cy="870039"/>
                  </a:xfrm>
                </p:grpSpPr>
                <p:grpSp>
                  <p:nvGrpSpPr>
                    <p:cNvPr id="39" name="Group 38"/>
                    <p:cNvGrpSpPr/>
                    <p:nvPr/>
                  </p:nvGrpSpPr>
                  <p:grpSpPr>
                    <a:xfrm>
                      <a:off x="2384172" y="3245757"/>
                      <a:ext cx="867028" cy="870039"/>
                      <a:chOff x="3444822" y="3824150"/>
                      <a:chExt cx="604664" cy="637783"/>
                    </a:xfrm>
                  </p:grpSpPr>
                  <p:sp>
                    <p:nvSpPr>
                      <p:cNvPr id="41" name="Oval 40"/>
                      <p:cNvSpPr>
                        <a:spLocks noChangeArrowheads="1"/>
                      </p:cNvSpPr>
                      <p:nvPr/>
                    </p:nvSpPr>
                    <p:spPr bwMode="auto">
                      <a:xfrm>
                        <a:off x="3444822" y="3824150"/>
                        <a:ext cx="604664" cy="637783"/>
                      </a:xfrm>
                      <a:prstGeom prst="ellipse">
                        <a:avLst/>
                      </a:prstGeom>
                      <a:solidFill>
                        <a:schemeClr val="bg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dirty="0"/>
                      </a:p>
                    </p:txBody>
                  </p:sp>
                  <p:sp>
                    <p:nvSpPr>
                      <p:cNvPr id="42" name="Text Box 43"/>
                      <p:cNvSpPr txBox="1">
                        <a:spLocks noChangeArrowheads="1"/>
                      </p:cNvSpPr>
                      <p:nvPr/>
                    </p:nvSpPr>
                    <p:spPr bwMode="auto">
                      <a:xfrm>
                        <a:off x="3555848" y="3926672"/>
                        <a:ext cx="442261" cy="270215"/>
                      </a:xfrm>
                      <a:prstGeom prst="rect">
                        <a:avLst/>
                      </a:prstGeom>
                      <a:solidFill>
                        <a:schemeClr val="bg1"/>
                      </a:solid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altLang="en-US" sz="1400" dirty="0">
                            <a:latin typeface="Times New Roman" panose="02020603050405020304" pitchFamily="18" charset="0"/>
                            <a:cs typeface="Times New Roman" panose="02020603050405020304" pitchFamily="18" charset="0"/>
                          </a:rPr>
                          <a:t>F</a:t>
                        </a:r>
                        <a:r>
                          <a:rPr lang="en-US" altLang="en-US" sz="1400" dirty="0" smtClean="0">
                            <a:latin typeface="Times New Roman" panose="02020603050405020304" pitchFamily="18" charset="0"/>
                            <a:cs typeface="Times New Roman" panose="02020603050405020304" pitchFamily="18" charset="0"/>
                          </a:rPr>
                          <a:t>RC</a:t>
                        </a:r>
                        <a:endParaRPr lang="en-US" altLang="en-US" sz="1400" dirty="0">
                          <a:latin typeface="Times New Roman" panose="02020603050405020304" pitchFamily="18" charset="0"/>
                          <a:cs typeface="Times New Roman" panose="02020603050405020304" pitchFamily="18" charset="0"/>
                        </a:endParaRPr>
                      </a:p>
                    </p:txBody>
                  </p:sp>
                </p:grpSp>
                <p:sp>
                  <p:nvSpPr>
                    <p:cNvPr id="40" name="Rectangle 39"/>
                    <p:cNvSpPr/>
                    <p:nvPr/>
                  </p:nvSpPr>
                  <p:spPr>
                    <a:xfrm>
                      <a:off x="2495322" y="3698942"/>
                      <a:ext cx="219847" cy="3317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grpSp>
              <p:cxnSp>
                <p:nvCxnSpPr>
                  <p:cNvPr id="29" name="Straight Connector 28"/>
                  <p:cNvCxnSpPr/>
                  <p:nvPr/>
                </p:nvCxnSpPr>
                <p:spPr>
                  <a:xfrm flipH="1" flipV="1">
                    <a:off x="6987688" y="1208688"/>
                    <a:ext cx="0" cy="4572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V="1">
                    <a:off x="5554956" y="887666"/>
                    <a:ext cx="10058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6987689" y="2527757"/>
                    <a:ext cx="0" cy="45720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4852639" y="3492702"/>
                    <a:ext cx="3200400" cy="0"/>
                  </a:xfrm>
                  <a:prstGeom prst="line">
                    <a:avLst/>
                  </a:prstGeom>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6848642" y="2487903"/>
                    <a:ext cx="278091" cy="186431"/>
                    <a:chOff x="2714171" y="3585029"/>
                    <a:chExt cx="278091" cy="186431"/>
                  </a:xfrm>
                </p:grpSpPr>
                <p:sp>
                  <p:nvSpPr>
                    <p:cNvPr id="37" name="Line 28"/>
                    <p:cNvSpPr>
                      <a:spLocks noChangeShapeType="1"/>
                    </p:cNvSpPr>
                    <p:nvPr/>
                  </p:nvSpPr>
                  <p:spPr bwMode="auto">
                    <a:xfrm flipV="1">
                      <a:off x="2714171" y="3585029"/>
                      <a:ext cx="248951" cy="145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 name="Line 28"/>
                    <p:cNvSpPr>
                      <a:spLocks noChangeShapeType="1"/>
                    </p:cNvSpPr>
                    <p:nvPr/>
                  </p:nvSpPr>
                  <p:spPr bwMode="auto">
                    <a:xfrm flipV="1">
                      <a:off x="2743311" y="3626319"/>
                      <a:ext cx="248951" cy="145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65" name="Group 64"/>
                  <p:cNvGrpSpPr/>
                  <p:nvPr/>
                </p:nvGrpSpPr>
                <p:grpSpPr>
                  <a:xfrm>
                    <a:off x="6623420" y="506196"/>
                    <a:ext cx="728538" cy="726441"/>
                    <a:chOff x="2384172" y="3245757"/>
                    <a:chExt cx="867028" cy="870039"/>
                  </a:xfrm>
                </p:grpSpPr>
                <p:grpSp>
                  <p:nvGrpSpPr>
                    <p:cNvPr id="66" name="Group 65"/>
                    <p:cNvGrpSpPr/>
                    <p:nvPr/>
                  </p:nvGrpSpPr>
                  <p:grpSpPr>
                    <a:xfrm>
                      <a:off x="2384172" y="3245757"/>
                      <a:ext cx="867028" cy="870039"/>
                      <a:chOff x="3444822" y="3824150"/>
                      <a:chExt cx="604664" cy="637783"/>
                    </a:xfrm>
                  </p:grpSpPr>
                  <p:sp>
                    <p:nvSpPr>
                      <p:cNvPr id="68" name="Oval 67"/>
                      <p:cNvSpPr>
                        <a:spLocks noChangeArrowheads="1"/>
                      </p:cNvSpPr>
                      <p:nvPr/>
                    </p:nvSpPr>
                    <p:spPr bwMode="auto">
                      <a:xfrm>
                        <a:off x="3444822" y="3824150"/>
                        <a:ext cx="604664" cy="637783"/>
                      </a:xfrm>
                      <a:prstGeom prst="ellipse">
                        <a:avLst/>
                      </a:prstGeom>
                      <a:solidFill>
                        <a:schemeClr val="bg1"/>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dirty="0"/>
                      </a:p>
                    </p:txBody>
                  </p:sp>
                  <p:sp>
                    <p:nvSpPr>
                      <p:cNvPr id="69" name="Text Box 43"/>
                      <p:cNvSpPr txBox="1">
                        <a:spLocks noChangeArrowheads="1"/>
                      </p:cNvSpPr>
                      <p:nvPr/>
                    </p:nvSpPr>
                    <p:spPr bwMode="auto">
                      <a:xfrm>
                        <a:off x="3599717" y="3861829"/>
                        <a:ext cx="318851" cy="297235"/>
                      </a:xfrm>
                      <a:prstGeom prst="rect">
                        <a:avLst/>
                      </a:prstGeom>
                      <a:solidFill>
                        <a:schemeClr val="bg1"/>
                      </a:solid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altLang="en-US" sz="1600" dirty="0" smtClean="0">
                            <a:latin typeface="Times New Roman" panose="02020603050405020304" pitchFamily="18" charset="0"/>
                            <a:cs typeface="Times New Roman" panose="02020603050405020304" pitchFamily="18" charset="0"/>
                          </a:rPr>
                          <a:t>FI</a:t>
                        </a:r>
                        <a:endParaRPr lang="en-US" altLang="en-US" sz="1600" dirty="0">
                          <a:latin typeface="Times New Roman" panose="02020603050405020304" pitchFamily="18" charset="0"/>
                          <a:cs typeface="Times New Roman" panose="02020603050405020304" pitchFamily="18" charset="0"/>
                        </a:endParaRPr>
                      </a:p>
                    </p:txBody>
                  </p:sp>
                </p:grpSp>
                <p:sp>
                  <p:nvSpPr>
                    <p:cNvPr id="67" name="Rectangle 66"/>
                    <p:cNvSpPr/>
                    <p:nvPr/>
                  </p:nvSpPr>
                  <p:spPr>
                    <a:xfrm>
                      <a:off x="2495322" y="3647851"/>
                      <a:ext cx="219847" cy="331754"/>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grpSp>
              <p:grpSp>
                <p:nvGrpSpPr>
                  <p:cNvPr id="71" name="Group 70"/>
                  <p:cNvGrpSpPr/>
                  <p:nvPr/>
                </p:nvGrpSpPr>
                <p:grpSpPr>
                  <a:xfrm>
                    <a:off x="6855895" y="2680610"/>
                    <a:ext cx="264738" cy="204367"/>
                    <a:chOff x="2714171" y="3585029"/>
                    <a:chExt cx="278091" cy="186431"/>
                  </a:xfrm>
                </p:grpSpPr>
                <p:sp>
                  <p:nvSpPr>
                    <p:cNvPr id="72" name="Line 28"/>
                    <p:cNvSpPr>
                      <a:spLocks noChangeShapeType="1"/>
                    </p:cNvSpPr>
                    <p:nvPr/>
                  </p:nvSpPr>
                  <p:spPr bwMode="auto">
                    <a:xfrm flipV="1">
                      <a:off x="2714171" y="3585029"/>
                      <a:ext cx="248951" cy="145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3" name="Line 28"/>
                    <p:cNvSpPr>
                      <a:spLocks noChangeShapeType="1"/>
                    </p:cNvSpPr>
                    <p:nvPr/>
                  </p:nvSpPr>
                  <p:spPr bwMode="auto">
                    <a:xfrm flipV="1">
                      <a:off x="2743311" y="3626319"/>
                      <a:ext cx="248951" cy="145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grpSp>
          <p:cxnSp>
            <p:nvCxnSpPr>
              <p:cNvPr id="77" name="Straight Connector 76"/>
              <p:cNvCxnSpPr>
                <a:stCxn id="68" idx="2"/>
                <a:endCxn id="68" idx="6"/>
              </p:cNvCxnSpPr>
              <p:nvPr/>
            </p:nvCxnSpPr>
            <p:spPr>
              <a:xfrm>
                <a:off x="6623420" y="1107077"/>
                <a:ext cx="728538" cy="0"/>
              </a:xfrm>
              <a:prstGeom prst="line">
                <a:avLst/>
              </a:prstGeom>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a:off x="6623420" y="1125326"/>
                <a:ext cx="728538" cy="0"/>
              </a:xfrm>
              <a:prstGeom prst="line">
                <a:avLst/>
              </a:prstGeom>
            </p:spPr>
            <p:style>
              <a:lnRef idx="1">
                <a:schemeClr val="dk1"/>
              </a:lnRef>
              <a:fillRef idx="0">
                <a:schemeClr val="dk1"/>
              </a:fillRef>
              <a:effectRef idx="0">
                <a:schemeClr val="dk1"/>
              </a:effectRef>
              <a:fontRef idx="minor">
                <a:schemeClr val="tx1"/>
              </a:fontRef>
            </p:style>
          </p:cxnSp>
        </p:grpSp>
        <p:sp>
          <p:nvSpPr>
            <p:cNvPr id="70" name="TextBox 26"/>
            <p:cNvSpPr txBox="1"/>
            <p:nvPr/>
          </p:nvSpPr>
          <p:spPr>
            <a:xfrm>
              <a:off x="7923691" y="2098263"/>
              <a:ext cx="109459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Set point</a:t>
              </a:r>
              <a:endParaRPr lang="en-GB" dirty="0">
                <a:latin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flipH="1">
              <a:off x="7368714" y="2319565"/>
              <a:ext cx="50144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411920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842230" y="6356350"/>
            <a:ext cx="511569" cy="365125"/>
          </a:xfrm>
        </p:spPr>
        <p:txBody>
          <a:bodyPr/>
          <a:lstStyle/>
          <a:p>
            <a:fld id="{C1227082-9623-4AB1-B9BE-6FF402288CC8}" type="slidenum">
              <a:rPr lang="en-US" sz="1600" b="1" smtClean="0">
                <a:solidFill>
                  <a:srgbClr val="FF0000"/>
                </a:solidFill>
              </a:rPr>
              <a:t>13</a:t>
            </a:fld>
            <a:endParaRPr lang="en-US" sz="1600" b="1" dirty="0">
              <a:solidFill>
                <a:srgbClr val="FF0000"/>
              </a:solidFill>
            </a:endParaRPr>
          </a:p>
        </p:txBody>
      </p:sp>
      <p:sp>
        <p:nvSpPr>
          <p:cNvPr id="51" name="TextBox 2"/>
          <p:cNvSpPr txBox="1"/>
          <p:nvPr/>
        </p:nvSpPr>
        <p:spPr>
          <a:xfrm>
            <a:off x="251555" y="259018"/>
            <a:ext cx="181428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Example 3 </a:t>
            </a:r>
            <a:endParaRPr lang="en-US" sz="24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2" name="Rectangle 51"/>
              <p:cNvSpPr/>
              <p:nvPr/>
            </p:nvSpPr>
            <p:spPr>
              <a:xfrm>
                <a:off x="295082" y="1058357"/>
                <a:ext cx="5677895" cy="397031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spcBef>
                    <a:spcPct val="50000"/>
                  </a:spcBef>
                </a:pPr>
                <a:r>
                  <a:rPr lang="en-US" altLang="en-US" dirty="0" smtClean="0">
                    <a:latin typeface="Times New Roman" panose="02020603050405020304" pitchFamily="18" charset="0"/>
                    <a:cs typeface="Times New Roman" panose="02020603050405020304" pitchFamily="18" charset="0"/>
                  </a:rPr>
                  <a:t>The diagram below shows </a:t>
                </a:r>
                <a:r>
                  <a:rPr lang="en-US" altLang="en-US" dirty="0">
                    <a:latin typeface="Times New Roman" panose="02020603050405020304" pitchFamily="18" charset="0"/>
                    <a:cs typeface="Times New Roman" panose="02020603050405020304" pitchFamily="18" charset="0"/>
                  </a:rPr>
                  <a:t>pH </a:t>
                </a:r>
                <a:r>
                  <a:rPr lang="en-US" altLang="en-US" dirty="0" smtClean="0">
                    <a:latin typeface="Times New Roman" panose="02020603050405020304" pitchFamily="18" charset="0"/>
                    <a:cs typeface="Times New Roman" panose="02020603050405020304" pitchFamily="18" charset="0"/>
                  </a:rPr>
                  <a:t>adjustment.  </a:t>
                </a:r>
              </a:p>
              <a:p>
                <a:pPr algn="just">
                  <a:lnSpc>
                    <a:spcPct val="150000"/>
                  </a:lnSpc>
                  <a:spcBef>
                    <a:spcPct val="50000"/>
                  </a:spcBef>
                </a:pPr>
                <a:r>
                  <a:rPr lang="en-US" altLang="en-US" dirty="0" smtClean="0">
                    <a:latin typeface="Times New Roman" panose="02020603050405020304" pitchFamily="18" charset="0"/>
                    <a:cs typeface="Times New Roman" panose="02020603050405020304" pitchFamily="18" charset="0"/>
                  </a:rPr>
                  <a:t>We want to keep  the solution in the tank TK-100 at pH=7. </a:t>
                </a:r>
                <a:r>
                  <a:rPr lang="en-US" altLang="en-US" dirty="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The pH of  the inlet solution is 5. the adjustment is carried out by addition base NaOH. As shown in diagram beside . </a:t>
                </a:r>
              </a:p>
              <a:p>
                <a:pPr algn="just">
                  <a:lnSpc>
                    <a:spcPct val="150000"/>
                  </a:lnSpc>
                  <a:spcBef>
                    <a:spcPct val="50000"/>
                  </a:spcBef>
                </a:pPr>
                <a14:m>
                  <m:oMathPara xmlns:m="http://schemas.openxmlformats.org/officeDocument/2006/math">
                    <m:oMathParaPr>
                      <m:jc m:val="left"/>
                    </m:oMathParaPr>
                    <m:oMath xmlns:m="http://schemas.openxmlformats.org/officeDocument/2006/math">
                      <m:sSub>
                        <m:sSubPr>
                          <m:ctrlPr>
                            <a:rPr lang="en-US" altLang="en-US" sz="2000" i="1" smtClean="0">
                              <a:latin typeface="Cambria Math" panose="02040503050406030204" pitchFamily="18" charset="0"/>
                              <a:cs typeface="Times New Roman" panose="02020603050405020304" pitchFamily="18" charset="0"/>
                            </a:rPr>
                          </m:ctrlPr>
                        </m:sSubPr>
                        <m:e>
                          <m:r>
                            <a:rPr lang="en-US" altLang="en-US" sz="2000" b="0" i="1" smtClean="0">
                              <a:latin typeface="Cambria Math" panose="02040503050406030204" pitchFamily="18" charset="0"/>
                              <a:cs typeface="Times New Roman" panose="02020603050405020304" pitchFamily="18" charset="0"/>
                            </a:rPr>
                            <m:t>𝑝𝐻</m:t>
                          </m:r>
                        </m:e>
                        <m:sub>
                          <m:r>
                            <a:rPr lang="en-US" altLang="en-US" sz="2000" b="0" i="1" smtClean="0">
                              <a:latin typeface="Cambria Math" panose="02040503050406030204" pitchFamily="18" charset="0"/>
                              <a:cs typeface="Times New Roman" panose="02020603050405020304" pitchFamily="18" charset="0"/>
                            </a:rPr>
                            <m:t>2</m:t>
                          </m:r>
                        </m:sub>
                      </m:sSub>
                      <m:r>
                        <a:rPr lang="en-US" altLang="en-US" sz="2000" b="0" i="1" smtClean="0">
                          <a:latin typeface="Cambria Math" panose="02040503050406030204" pitchFamily="18" charset="0"/>
                          <a:cs typeface="Times New Roman" panose="02020603050405020304" pitchFamily="18" charset="0"/>
                        </a:rPr>
                        <m:t>=</m:t>
                      </m:r>
                      <m:r>
                        <a:rPr lang="en-US" altLang="en-US" sz="2000" b="0" i="1" smtClean="0">
                          <a:latin typeface="Cambria Math" panose="02040503050406030204" pitchFamily="18" charset="0"/>
                          <a:cs typeface="Times New Roman" panose="02020603050405020304" pitchFamily="18" charset="0"/>
                        </a:rPr>
                        <m:t>𝑓</m:t>
                      </m:r>
                      <m:r>
                        <a:rPr lang="en-US" altLang="en-US" sz="2000" b="0" i="1" smtClean="0">
                          <a:latin typeface="Cambria Math" panose="02040503050406030204" pitchFamily="18" charset="0"/>
                          <a:cs typeface="Times New Roman" panose="02020603050405020304" pitchFamily="18" charset="0"/>
                        </a:rPr>
                        <m:t>(</m:t>
                      </m:r>
                      <m:sSub>
                        <m:sSubPr>
                          <m:ctrlPr>
                            <a:rPr lang="en-US" altLang="en-US" sz="2000" b="0" i="1" smtClean="0">
                              <a:latin typeface="Cambria Math" panose="02040503050406030204" pitchFamily="18" charset="0"/>
                              <a:cs typeface="Times New Roman" panose="02020603050405020304" pitchFamily="18" charset="0"/>
                            </a:rPr>
                          </m:ctrlPr>
                        </m:sSubPr>
                        <m:e>
                          <m:r>
                            <a:rPr lang="en-US" altLang="en-US" sz="2000" b="0" i="1" smtClean="0">
                              <a:latin typeface="Cambria Math" panose="02040503050406030204" pitchFamily="18" charset="0"/>
                              <a:cs typeface="Times New Roman" panose="02020603050405020304" pitchFamily="18" charset="0"/>
                            </a:rPr>
                            <m:t>𝐹</m:t>
                          </m:r>
                        </m:e>
                        <m:sub>
                          <m:r>
                            <a:rPr lang="en-US" altLang="en-US" sz="2000" b="0" i="1" smtClean="0">
                              <a:latin typeface="Cambria Math" panose="02040503050406030204" pitchFamily="18" charset="0"/>
                              <a:cs typeface="Times New Roman" panose="02020603050405020304" pitchFamily="18" charset="0"/>
                            </a:rPr>
                            <m:t>1</m:t>
                          </m:r>
                        </m:sub>
                      </m:sSub>
                      <m:r>
                        <a:rPr lang="en-US" altLang="en-US" sz="2000" b="0" i="1" smtClean="0">
                          <a:latin typeface="Cambria Math" panose="02040503050406030204" pitchFamily="18" charset="0"/>
                          <a:cs typeface="Times New Roman" panose="02020603050405020304" pitchFamily="18" charset="0"/>
                        </a:rPr>
                        <m:t>,</m:t>
                      </m:r>
                      <m:sSub>
                        <m:sSubPr>
                          <m:ctrlPr>
                            <a:rPr lang="en-US" altLang="en-US" sz="2000" b="0" i="1" smtClean="0">
                              <a:latin typeface="Cambria Math" panose="02040503050406030204" pitchFamily="18" charset="0"/>
                              <a:cs typeface="Times New Roman" panose="02020603050405020304" pitchFamily="18" charset="0"/>
                            </a:rPr>
                          </m:ctrlPr>
                        </m:sSubPr>
                        <m:e>
                          <m:r>
                            <a:rPr lang="en-US" altLang="en-US" sz="2000" b="0" i="1" smtClean="0">
                              <a:latin typeface="Cambria Math" panose="02040503050406030204" pitchFamily="18" charset="0"/>
                              <a:cs typeface="Times New Roman" panose="02020603050405020304" pitchFamily="18" charset="0"/>
                            </a:rPr>
                            <m:t>𝐹</m:t>
                          </m:r>
                        </m:e>
                        <m:sub>
                          <m:r>
                            <a:rPr lang="en-US" altLang="en-US" sz="2000" b="0" i="1" smtClean="0">
                              <a:latin typeface="Cambria Math" panose="02040503050406030204" pitchFamily="18" charset="0"/>
                              <a:cs typeface="Times New Roman" panose="02020603050405020304" pitchFamily="18" charset="0"/>
                            </a:rPr>
                            <m:t>2</m:t>
                          </m:r>
                        </m:sub>
                      </m:sSub>
                      <m:r>
                        <a:rPr lang="en-US" altLang="en-US" sz="2000" b="0" i="1" smtClean="0">
                          <a:latin typeface="Cambria Math" panose="02040503050406030204" pitchFamily="18" charset="0"/>
                          <a:cs typeface="Times New Roman" panose="02020603050405020304" pitchFamily="18" charset="0"/>
                        </a:rPr>
                        <m:t>)</m:t>
                      </m:r>
                    </m:oMath>
                  </m:oMathPara>
                </a14:m>
                <a:endParaRPr lang="en-US" altLang="en-US" sz="2000" i="1" dirty="0" smtClean="0">
                  <a:latin typeface="Times New Roman" panose="02020603050405020304" pitchFamily="18" charset="0"/>
                  <a:cs typeface="Times New Roman" panose="02020603050405020304" pitchFamily="18" charset="0"/>
                </a:endParaRPr>
              </a:p>
              <a:p>
                <a:pPr>
                  <a:lnSpc>
                    <a:spcPct val="150000"/>
                  </a:lnSpc>
                  <a:spcBef>
                    <a:spcPct val="50000"/>
                  </a:spcBef>
                </a:pPr>
                <a:r>
                  <a:rPr lang="en-US" altLang="en-US" dirty="0" smtClean="0">
                    <a:latin typeface="Times New Roman" panose="02020603050405020304" pitchFamily="18" charset="0"/>
                    <a:cs typeface="Times New Roman" panose="02020603050405020304" pitchFamily="18" charset="0"/>
                  </a:rPr>
                  <a:t>1- Draw feedforward control loop to control outlet pH at 7</a:t>
                </a:r>
              </a:p>
              <a:p>
                <a:pPr>
                  <a:lnSpc>
                    <a:spcPct val="150000"/>
                  </a:lnSpc>
                  <a:spcBef>
                    <a:spcPct val="50000"/>
                  </a:spcBef>
                </a:pPr>
                <a:r>
                  <a:rPr lang="en-US" altLang="en-US" dirty="0" smtClean="0">
                    <a:latin typeface="Times New Roman" panose="02020603050405020304" pitchFamily="18" charset="0"/>
                    <a:cs typeface="Times New Roman" panose="02020603050405020304" pitchFamily="18" charset="0"/>
                  </a:rPr>
                  <a:t>2- </a:t>
                </a:r>
                <a:r>
                  <a:rPr lang="en-US" altLang="en-US" dirty="0">
                    <a:latin typeface="Times New Roman" panose="02020603050405020304" pitchFamily="18" charset="0"/>
                    <a:cs typeface="Times New Roman" panose="02020603050405020304" pitchFamily="18" charset="0"/>
                  </a:rPr>
                  <a:t>R</a:t>
                </a:r>
                <a:r>
                  <a:rPr lang="en-US" altLang="en-US" dirty="0" smtClean="0">
                    <a:latin typeface="Times New Roman" panose="02020603050405020304" pitchFamily="18" charset="0"/>
                    <a:cs typeface="Times New Roman" panose="02020603050405020304" pitchFamily="18" charset="0"/>
                  </a:rPr>
                  <a:t>epeat (1) using feedback loop only.</a:t>
                </a:r>
                <a:endParaRPr lang="en-US" altLang="en-US" dirty="0">
                  <a:latin typeface="Times New Roman" panose="02020603050405020304" pitchFamily="18" charset="0"/>
                  <a:cs typeface="Times New Roman" panose="02020603050405020304" pitchFamily="18" charset="0"/>
                </a:endParaRPr>
              </a:p>
              <a:p>
                <a:pPr>
                  <a:spcBef>
                    <a:spcPct val="50000"/>
                  </a:spcBef>
                </a:pPr>
                <a:endParaRPr lang="en-US" altLang="en-US" dirty="0"/>
              </a:p>
            </p:txBody>
          </p:sp>
        </mc:Choice>
        <mc:Fallback xmlns="">
          <p:sp>
            <p:nvSpPr>
              <p:cNvPr id="52" name="Rectangle 51"/>
              <p:cNvSpPr>
                <a:spLocks noRot="1" noChangeAspect="1" noMove="1" noResize="1" noEditPoints="1" noAdjustHandles="1" noChangeArrowheads="1" noChangeShapeType="1" noTextEdit="1"/>
              </p:cNvSpPr>
              <p:nvPr/>
            </p:nvSpPr>
            <p:spPr>
              <a:xfrm>
                <a:off x="295082" y="1058357"/>
                <a:ext cx="5677895" cy="3970318"/>
              </a:xfrm>
              <a:prstGeom prst="rect">
                <a:avLst/>
              </a:prstGeom>
              <a:blipFill>
                <a:blip r:embed="rId2"/>
                <a:stretch>
                  <a:fillRect l="-858" r="-858"/>
                </a:stretch>
              </a:blipFill>
            </p:spPr>
            <p:txBody>
              <a:bodyPr/>
              <a:lstStyle/>
              <a:p>
                <a:r>
                  <a:rPr lang="en-US">
                    <a:noFill/>
                  </a:rPr>
                  <a:t> </a:t>
                </a:r>
              </a:p>
            </p:txBody>
          </p:sp>
        </mc:Fallback>
      </mc:AlternateContent>
      <p:grpSp>
        <p:nvGrpSpPr>
          <p:cNvPr id="4" name="Group 3"/>
          <p:cNvGrpSpPr/>
          <p:nvPr/>
        </p:nvGrpSpPr>
        <p:grpSpPr>
          <a:xfrm>
            <a:off x="7775756" y="3756171"/>
            <a:ext cx="1661651" cy="1863213"/>
            <a:chOff x="6356555" y="2109019"/>
            <a:chExt cx="1661651" cy="1863213"/>
          </a:xfrm>
        </p:grpSpPr>
        <p:cxnSp>
          <p:nvCxnSpPr>
            <p:cNvPr id="48" name="Straight Connector 47"/>
            <p:cNvCxnSpPr/>
            <p:nvPr/>
          </p:nvCxnSpPr>
          <p:spPr>
            <a:xfrm>
              <a:off x="6356555"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18206"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6356555" y="3972232"/>
              <a:ext cx="1661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p:nvCxnSpPr>
        <p:spPr>
          <a:xfrm>
            <a:off x="7770839" y="4301861"/>
            <a:ext cx="16665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640131" y="3579190"/>
            <a:ext cx="126344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flipH="1">
            <a:off x="7903575" y="3579190"/>
            <a:ext cx="0" cy="3834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8" name="Text Box 22"/>
          <p:cNvSpPr txBox="1">
            <a:spLocks noChangeArrowheads="1"/>
          </p:cNvSpPr>
          <p:nvPr/>
        </p:nvSpPr>
        <p:spPr bwMode="auto">
          <a:xfrm>
            <a:off x="7490620" y="5769015"/>
            <a:ext cx="22270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smtClean="0">
                <a:latin typeface="Times New Roman" panose="02020603050405020304" pitchFamily="18" charset="0"/>
                <a:cs typeface="Times New Roman" panose="02020603050405020304" pitchFamily="18" charset="0"/>
              </a:rPr>
              <a:t>pH </a:t>
            </a:r>
            <a:r>
              <a:rPr lang="en-US" altLang="en-US" sz="1800" dirty="0">
                <a:latin typeface="Times New Roman" panose="02020603050405020304" pitchFamily="18" charset="0"/>
                <a:cs typeface="Times New Roman" panose="02020603050405020304" pitchFamily="18" charset="0"/>
              </a:rPr>
              <a:t>adjustment </a:t>
            </a:r>
            <a:r>
              <a:rPr lang="en-US" altLang="en-US" sz="1800" dirty="0" smtClean="0">
                <a:latin typeface="Times New Roman" panose="02020603050405020304" pitchFamily="18" charset="0"/>
                <a:cs typeface="Times New Roman" panose="02020603050405020304" pitchFamily="18" charset="0"/>
              </a:rPr>
              <a:t>tank</a:t>
            </a:r>
            <a:endParaRPr lang="en-US" altLang="en-US" sz="1800" dirty="0">
              <a:latin typeface="Times New Roman" panose="02020603050405020304" pitchFamily="18" charset="0"/>
              <a:cs typeface="Times New Roman" panose="02020603050405020304" pitchFamily="18" charset="0"/>
            </a:endParaRPr>
          </a:p>
        </p:txBody>
      </p:sp>
      <p:sp>
        <p:nvSpPr>
          <p:cNvPr id="9" name="TextBox 18"/>
          <p:cNvSpPr txBox="1"/>
          <p:nvPr/>
        </p:nvSpPr>
        <p:spPr>
          <a:xfrm>
            <a:off x="8058433" y="4706328"/>
            <a:ext cx="1091380"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TK-100</a:t>
            </a:r>
            <a:endParaRPr lang="en-US" dirty="0"/>
          </a:p>
        </p:txBody>
      </p:sp>
      <p:cxnSp>
        <p:nvCxnSpPr>
          <p:cNvPr id="10" name="Straight Arrow Connector 9"/>
          <p:cNvCxnSpPr/>
          <p:nvPr/>
        </p:nvCxnSpPr>
        <p:spPr>
          <a:xfrm>
            <a:off x="9437407" y="5348997"/>
            <a:ext cx="133227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 Box 34"/>
          <p:cNvSpPr txBox="1">
            <a:spLocks noChangeArrowheads="1"/>
          </p:cNvSpPr>
          <p:nvPr/>
        </p:nvSpPr>
        <p:spPr bwMode="auto">
          <a:xfrm>
            <a:off x="9982200" y="428978"/>
            <a:ext cx="12882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a:latin typeface="Times New Roman" panose="02020603050405020304" pitchFamily="18" charset="0"/>
                <a:cs typeface="Times New Roman" panose="02020603050405020304" pitchFamily="18" charset="0"/>
              </a:rPr>
              <a:t>B</a:t>
            </a:r>
            <a:r>
              <a:rPr lang="en-US" altLang="en-US" sz="1800" dirty="0" smtClean="0">
                <a:latin typeface="Times New Roman" panose="02020603050405020304" pitchFamily="18" charset="0"/>
                <a:cs typeface="Times New Roman" panose="02020603050405020304" pitchFamily="18" charset="0"/>
              </a:rPr>
              <a:t>ase  tank</a:t>
            </a:r>
            <a:endParaRPr lang="en-US" altLang="en-US" sz="18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a:off x="10067596" y="917341"/>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888589" y="917341"/>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10067596" y="2084921"/>
            <a:ext cx="8209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30"/>
          <p:cNvSpPr txBox="1"/>
          <p:nvPr/>
        </p:nvSpPr>
        <p:spPr>
          <a:xfrm>
            <a:off x="10067596" y="1215137"/>
            <a:ext cx="969717"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TK-101</a:t>
            </a:r>
            <a:endParaRPr lang="en-US" dirty="0"/>
          </a:p>
        </p:txBody>
      </p:sp>
      <p:cxnSp>
        <p:nvCxnSpPr>
          <p:cNvPr id="17" name="Straight Connector 16"/>
          <p:cNvCxnSpPr/>
          <p:nvPr/>
        </p:nvCxnSpPr>
        <p:spPr>
          <a:xfrm>
            <a:off x="10065629" y="1214944"/>
            <a:ext cx="82296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77108" y="2087480"/>
            <a:ext cx="0" cy="128016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a:off x="9149813" y="3346499"/>
            <a:ext cx="1327296"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9149813" y="3346499"/>
            <a:ext cx="0" cy="851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TextBox 75"/>
          <p:cNvSpPr txBox="1"/>
          <p:nvPr/>
        </p:nvSpPr>
        <p:spPr>
          <a:xfrm>
            <a:off x="6183132" y="3401587"/>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F1</a:t>
            </a:r>
            <a:endParaRPr lang="en-US" dirty="0">
              <a:latin typeface="Times New Roman" panose="02020603050405020304" pitchFamily="18" charset="0"/>
              <a:cs typeface="Times New Roman" panose="02020603050405020304" pitchFamily="18" charset="0"/>
            </a:endParaRPr>
          </a:p>
        </p:txBody>
      </p:sp>
      <p:sp>
        <p:nvSpPr>
          <p:cNvPr id="35" name="TextBox 76"/>
          <p:cNvSpPr txBox="1"/>
          <p:nvPr/>
        </p:nvSpPr>
        <p:spPr>
          <a:xfrm>
            <a:off x="5765957" y="3777982"/>
            <a:ext cx="149493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Inlet solution</a:t>
            </a:r>
            <a:endParaRPr lang="en-US" dirty="0">
              <a:latin typeface="Times New Roman" panose="02020603050405020304" pitchFamily="18" charset="0"/>
              <a:cs typeface="Times New Roman" panose="02020603050405020304" pitchFamily="18" charset="0"/>
            </a:endParaRPr>
          </a:p>
        </p:txBody>
      </p:sp>
      <p:sp>
        <p:nvSpPr>
          <p:cNvPr id="36" name="TextBox 77"/>
          <p:cNvSpPr txBox="1"/>
          <p:nvPr/>
        </p:nvSpPr>
        <p:spPr>
          <a:xfrm>
            <a:off x="10379903" y="5419404"/>
            <a:ext cx="161981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outlet solution</a:t>
            </a:r>
            <a:endParaRPr lang="en-US" dirty="0">
              <a:latin typeface="Times New Roman" panose="02020603050405020304" pitchFamily="18" charset="0"/>
              <a:cs typeface="Times New Roman" panose="02020603050405020304" pitchFamily="18" charset="0"/>
            </a:endParaRPr>
          </a:p>
        </p:txBody>
      </p:sp>
      <p:sp>
        <p:nvSpPr>
          <p:cNvPr id="37" name="TextBox 78"/>
          <p:cNvSpPr txBox="1"/>
          <p:nvPr/>
        </p:nvSpPr>
        <p:spPr>
          <a:xfrm>
            <a:off x="8926251" y="2944753"/>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F2</a:t>
            </a:r>
            <a:endParaRPr lang="en-US" dirty="0">
              <a:latin typeface="Times New Roman" panose="02020603050405020304" pitchFamily="18" charset="0"/>
              <a:cs typeface="Times New Roman" panose="02020603050405020304" pitchFamily="18" charset="0"/>
            </a:endParaRPr>
          </a:p>
        </p:txBody>
      </p:sp>
      <p:sp>
        <p:nvSpPr>
          <p:cNvPr id="41" name="Rectangle 40"/>
          <p:cNvSpPr/>
          <p:nvPr/>
        </p:nvSpPr>
        <p:spPr>
          <a:xfrm>
            <a:off x="10054836" y="1586927"/>
            <a:ext cx="78739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NaOH</a:t>
            </a:r>
            <a:endParaRPr lang="en-US" dirty="0"/>
          </a:p>
        </p:txBody>
      </p:sp>
      <p:sp>
        <p:nvSpPr>
          <p:cNvPr id="53" name="TextBox 76"/>
          <p:cNvSpPr txBox="1"/>
          <p:nvPr/>
        </p:nvSpPr>
        <p:spPr>
          <a:xfrm>
            <a:off x="10731088" y="5711326"/>
            <a:ext cx="67954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pH2</a:t>
            </a:r>
            <a:endParaRPr lang="en-US" dirty="0">
              <a:latin typeface="Times New Roman" panose="02020603050405020304" pitchFamily="18" charset="0"/>
              <a:cs typeface="Times New Roman" panose="02020603050405020304" pitchFamily="18" charset="0"/>
            </a:endParaRPr>
          </a:p>
        </p:txBody>
      </p:sp>
      <p:sp>
        <p:nvSpPr>
          <p:cNvPr id="54" name="TextBox 76"/>
          <p:cNvSpPr txBox="1"/>
          <p:nvPr/>
        </p:nvSpPr>
        <p:spPr>
          <a:xfrm>
            <a:off x="5867967" y="4161439"/>
            <a:ext cx="67488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pH1</a:t>
            </a:r>
            <a:endParaRPr lang="en-US" dirty="0">
              <a:latin typeface="Times New Roman" panose="02020603050405020304" pitchFamily="18" charset="0"/>
              <a:cs typeface="Times New Roman" panose="02020603050405020304" pitchFamily="18" charset="0"/>
            </a:endParaRPr>
          </a:p>
        </p:txBody>
      </p:sp>
      <p:sp>
        <p:nvSpPr>
          <p:cNvPr id="59" name="TextBox 78"/>
          <p:cNvSpPr txBox="1"/>
          <p:nvPr/>
        </p:nvSpPr>
        <p:spPr>
          <a:xfrm>
            <a:off x="10596729" y="4781383"/>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F3</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414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14</a:t>
            </a:fld>
            <a:endParaRPr lang="en-US"/>
          </a:p>
        </p:txBody>
      </p:sp>
      <p:sp>
        <p:nvSpPr>
          <p:cNvPr id="3" name="TextBox 2"/>
          <p:cNvSpPr txBox="1"/>
          <p:nvPr/>
        </p:nvSpPr>
        <p:spPr>
          <a:xfrm>
            <a:off x="674914" y="411424"/>
            <a:ext cx="181428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Solution </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74914" y="1057310"/>
            <a:ext cx="251823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1 - Feedforward loop  </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Rectangle 4"/>
              <p:cNvSpPr/>
              <p:nvPr/>
            </p:nvSpPr>
            <p:spPr>
              <a:xfrm>
                <a:off x="923272" y="1457420"/>
                <a:ext cx="1782026" cy="507831"/>
              </a:xfrm>
              <a:prstGeom prst="rect">
                <a:avLst/>
              </a:prstGeom>
            </p:spPr>
            <p:txBody>
              <a:bodyPr wrap="none">
                <a:spAutoFit/>
              </a:bodyPr>
              <a:lstStyle/>
              <a:p>
                <a:pPr algn="just">
                  <a:lnSpc>
                    <a:spcPct val="150000"/>
                  </a:lnSpc>
                  <a:spcBef>
                    <a:spcPct val="50000"/>
                  </a:spcBef>
                </a:pPr>
                <a14:m>
                  <m:oMathPara xmlns:m="http://schemas.openxmlformats.org/officeDocument/2006/math">
                    <m:oMathParaPr>
                      <m:jc m:val="left"/>
                    </m:oMathParaPr>
                    <m:oMath xmlns:m="http://schemas.openxmlformats.org/officeDocument/2006/math">
                      <m:sSub>
                        <m:sSubPr>
                          <m:ctrlPr>
                            <a:rPr lang="en-US" altLang="en-US" i="1" smtClean="0">
                              <a:latin typeface="Cambria Math" panose="02040503050406030204" pitchFamily="18" charset="0"/>
                              <a:cs typeface="Times New Roman" panose="02020603050405020304" pitchFamily="18" charset="0"/>
                            </a:rPr>
                          </m:ctrlPr>
                        </m:sSubPr>
                        <m:e>
                          <m:r>
                            <a:rPr lang="en-US" altLang="en-US" i="1">
                              <a:latin typeface="Cambria Math" panose="02040503050406030204" pitchFamily="18" charset="0"/>
                              <a:cs typeface="Times New Roman" panose="02020603050405020304" pitchFamily="18" charset="0"/>
                            </a:rPr>
                            <m:t>𝑝𝐻</m:t>
                          </m:r>
                        </m:e>
                        <m:sub>
                          <m:r>
                            <a:rPr lang="en-US" altLang="en-US" b="0" i="1" smtClean="0">
                              <a:latin typeface="Cambria Math" panose="02040503050406030204" pitchFamily="18" charset="0"/>
                              <a:cs typeface="Times New Roman" panose="02020603050405020304" pitchFamily="18" charset="0"/>
                            </a:rPr>
                            <m:t>2</m:t>
                          </m:r>
                        </m:sub>
                      </m:sSub>
                      <m:r>
                        <a:rPr lang="en-US" altLang="en-US" i="1">
                          <a:latin typeface="Cambria Math" panose="02040503050406030204" pitchFamily="18" charset="0"/>
                          <a:cs typeface="Times New Roman" panose="02020603050405020304" pitchFamily="18" charset="0"/>
                        </a:rPr>
                        <m:t>=</m:t>
                      </m:r>
                      <m:r>
                        <a:rPr lang="en-US" altLang="en-US" i="1">
                          <a:latin typeface="Cambria Math" panose="02040503050406030204" pitchFamily="18" charset="0"/>
                          <a:cs typeface="Times New Roman" panose="02020603050405020304" pitchFamily="18" charset="0"/>
                        </a:rPr>
                        <m:t>𝑓</m:t>
                      </m:r>
                      <m:r>
                        <a:rPr lang="en-US" altLang="en-US" i="1">
                          <a:latin typeface="Cambria Math" panose="02040503050406030204" pitchFamily="18" charset="0"/>
                          <a:cs typeface="Times New Roman" panose="02020603050405020304" pitchFamily="18" charset="0"/>
                        </a:rPr>
                        <m:t>(</m:t>
                      </m:r>
                      <m:sSub>
                        <m:sSubPr>
                          <m:ctrlPr>
                            <a:rPr lang="en-US" altLang="en-US" i="1">
                              <a:latin typeface="Cambria Math" panose="02040503050406030204" pitchFamily="18" charset="0"/>
                              <a:cs typeface="Times New Roman" panose="02020603050405020304" pitchFamily="18" charset="0"/>
                            </a:rPr>
                          </m:ctrlPr>
                        </m:sSubPr>
                        <m:e>
                          <m:r>
                            <a:rPr lang="en-US" altLang="en-US" i="1">
                              <a:latin typeface="Cambria Math" panose="02040503050406030204" pitchFamily="18" charset="0"/>
                              <a:cs typeface="Times New Roman" panose="02020603050405020304" pitchFamily="18" charset="0"/>
                            </a:rPr>
                            <m:t>𝐹</m:t>
                          </m:r>
                        </m:e>
                        <m:sub>
                          <m:r>
                            <a:rPr lang="en-US" altLang="en-US" i="1">
                              <a:latin typeface="Cambria Math" panose="02040503050406030204" pitchFamily="18" charset="0"/>
                              <a:cs typeface="Times New Roman" panose="02020603050405020304" pitchFamily="18" charset="0"/>
                            </a:rPr>
                            <m:t>1</m:t>
                          </m:r>
                        </m:sub>
                      </m:sSub>
                      <m:r>
                        <a:rPr lang="en-US" altLang="en-US" i="1">
                          <a:latin typeface="Cambria Math" panose="02040503050406030204" pitchFamily="18" charset="0"/>
                          <a:cs typeface="Times New Roman" panose="02020603050405020304" pitchFamily="18" charset="0"/>
                        </a:rPr>
                        <m:t>,</m:t>
                      </m:r>
                      <m:sSub>
                        <m:sSubPr>
                          <m:ctrlPr>
                            <a:rPr lang="en-US" altLang="en-US" i="1">
                              <a:latin typeface="Cambria Math" panose="02040503050406030204" pitchFamily="18" charset="0"/>
                              <a:cs typeface="Times New Roman" panose="02020603050405020304" pitchFamily="18" charset="0"/>
                            </a:rPr>
                          </m:ctrlPr>
                        </m:sSubPr>
                        <m:e>
                          <m:r>
                            <a:rPr lang="en-US" altLang="en-US" i="1">
                              <a:latin typeface="Cambria Math" panose="02040503050406030204" pitchFamily="18" charset="0"/>
                              <a:cs typeface="Times New Roman" panose="02020603050405020304" pitchFamily="18" charset="0"/>
                            </a:rPr>
                            <m:t>𝐹</m:t>
                          </m:r>
                        </m:e>
                        <m:sub>
                          <m:r>
                            <a:rPr lang="en-US" altLang="en-US" i="1">
                              <a:latin typeface="Cambria Math" panose="02040503050406030204" pitchFamily="18" charset="0"/>
                              <a:cs typeface="Times New Roman" panose="02020603050405020304" pitchFamily="18" charset="0"/>
                            </a:rPr>
                            <m:t>2</m:t>
                          </m:r>
                        </m:sub>
                      </m:sSub>
                      <m:r>
                        <a:rPr lang="en-US" altLang="en-US" i="1">
                          <a:latin typeface="Cambria Math" panose="02040503050406030204" pitchFamily="18" charset="0"/>
                          <a:cs typeface="Times New Roman" panose="02020603050405020304" pitchFamily="18" charset="0"/>
                        </a:rPr>
                        <m:t>)</m:t>
                      </m:r>
                    </m:oMath>
                  </m:oMathPara>
                </a14:m>
                <a:endParaRPr lang="en-US" altLang="en-US" i="1" dirty="0">
                  <a:latin typeface="Times New Roman" panose="02020603050405020304" pitchFamily="18"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923272" y="1457420"/>
                <a:ext cx="1782026" cy="507831"/>
              </a:xfrm>
              <a:prstGeom prst="rect">
                <a:avLst/>
              </a:prstGeom>
              <a:blipFill>
                <a:blip r:embed="rId2"/>
                <a:stretch>
                  <a:fillRect/>
                </a:stretch>
              </a:blipFill>
            </p:spPr>
            <p:txBody>
              <a:bodyPr/>
              <a:lstStyle/>
              <a:p>
                <a:r>
                  <a:rPr lang="en-US">
                    <a:noFill/>
                  </a:rPr>
                  <a:t> </a:t>
                </a:r>
              </a:p>
            </p:txBody>
          </p:sp>
        </mc:Fallback>
      </mc:AlternateContent>
      <p:sp>
        <p:nvSpPr>
          <p:cNvPr id="7" name="TextBox 6"/>
          <p:cNvSpPr txBox="1"/>
          <p:nvPr/>
        </p:nvSpPr>
        <p:spPr>
          <a:xfrm>
            <a:off x="551543" y="2180695"/>
            <a:ext cx="325120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F2 is manipulating variable</a:t>
            </a:r>
            <a:endParaRPr lang="en-US" dirty="0">
              <a:latin typeface="Times New Roman" panose="02020603050405020304" pitchFamily="18" charset="0"/>
              <a:cs typeface="Times New Roman" panose="02020603050405020304" pitchFamily="18" charset="0"/>
            </a:endParaRPr>
          </a:p>
        </p:txBody>
      </p:sp>
      <p:sp>
        <p:nvSpPr>
          <p:cNvPr id="8" name="TextBox 7"/>
          <p:cNvSpPr txBox="1"/>
          <p:nvPr/>
        </p:nvSpPr>
        <p:spPr>
          <a:xfrm>
            <a:off x="551543" y="2550027"/>
            <a:ext cx="325120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F1 is load variable</a:t>
            </a:r>
            <a:endParaRPr lang="en-US" dirty="0">
              <a:latin typeface="Times New Roman" panose="02020603050405020304" pitchFamily="18" charset="0"/>
              <a:cs typeface="Times New Roman" panose="02020603050405020304" pitchFamily="18" charset="0"/>
            </a:endParaRPr>
          </a:p>
        </p:txBody>
      </p:sp>
      <p:grpSp>
        <p:nvGrpSpPr>
          <p:cNvPr id="42" name="Group 41"/>
          <p:cNvGrpSpPr/>
          <p:nvPr/>
        </p:nvGrpSpPr>
        <p:grpSpPr>
          <a:xfrm>
            <a:off x="5359465" y="357933"/>
            <a:ext cx="6233756" cy="5724341"/>
            <a:chOff x="5359465" y="357933"/>
            <a:chExt cx="6233756" cy="5724341"/>
          </a:xfrm>
        </p:grpSpPr>
        <p:sp>
          <p:nvSpPr>
            <p:cNvPr id="14" name="Text Box 22"/>
            <p:cNvSpPr txBox="1">
              <a:spLocks noChangeArrowheads="1"/>
            </p:cNvSpPr>
            <p:nvPr/>
          </p:nvSpPr>
          <p:spPr bwMode="auto">
            <a:xfrm>
              <a:off x="7084128" y="5712942"/>
              <a:ext cx="22270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smtClean="0">
                  <a:latin typeface="Times New Roman" panose="02020603050405020304" pitchFamily="18" charset="0"/>
                  <a:cs typeface="Times New Roman" panose="02020603050405020304" pitchFamily="18" charset="0"/>
                </a:rPr>
                <a:t>pH </a:t>
              </a:r>
              <a:r>
                <a:rPr lang="en-US" altLang="en-US" sz="1800" dirty="0">
                  <a:latin typeface="Times New Roman" panose="02020603050405020304" pitchFamily="18" charset="0"/>
                  <a:cs typeface="Times New Roman" panose="02020603050405020304" pitchFamily="18" charset="0"/>
                </a:rPr>
                <a:t>adjustment </a:t>
              </a:r>
              <a:r>
                <a:rPr lang="en-US" altLang="en-US" sz="1800" dirty="0" smtClean="0">
                  <a:latin typeface="Times New Roman" panose="02020603050405020304" pitchFamily="18" charset="0"/>
                  <a:cs typeface="Times New Roman" panose="02020603050405020304" pitchFamily="18" charset="0"/>
                </a:rPr>
                <a:t>tank</a:t>
              </a:r>
              <a:endParaRPr lang="en-US" altLang="en-US" sz="1800" dirty="0">
                <a:latin typeface="Times New Roman" panose="02020603050405020304" pitchFamily="18" charset="0"/>
                <a:cs typeface="Times New Roman" panose="02020603050405020304" pitchFamily="18" charset="0"/>
              </a:endParaRPr>
            </a:p>
          </p:txBody>
        </p:sp>
        <p:grpSp>
          <p:nvGrpSpPr>
            <p:cNvPr id="77" name="Group 76"/>
            <p:cNvGrpSpPr/>
            <p:nvPr/>
          </p:nvGrpSpPr>
          <p:grpSpPr>
            <a:xfrm>
              <a:off x="5359465" y="357933"/>
              <a:ext cx="6233756" cy="5666652"/>
              <a:chOff x="5359465" y="357933"/>
              <a:chExt cx="6233756" cy="5666652"/>
            </a:xfrm>
          </p:grpSpPr>
          <p:sp>
            <p:nvSpPr>
              <p:cNvPr id="6" name="TextBox 5"/>
              <p:cNvSpPr txBox="1"/>
              <p:nvPr/>
            </p:nvSpPr>
            <p:spPr>
              <a:xfrm>
                <a:off x="5638800" y="2975428"/>
                <a:ext cx="65" cy="276999"/>
              </a:xfrm>
              <a:prstGeom prst="rect">
                <a:avLst/>
              </a:prstGeom>
              <a:noFill/>
            </p:spPr>
            <p:txBody>
              <a:bodyPr wrap="none" lIns="0" tIns="0" rIns="0" bIns="0" rtlCol="0">
                <a:spAutoFit/>
              </a:bodyPr>
              <a:lstStyle/>
              <a:p>
                <a:endParaRPr lang="en-US" dirty="0"/>
              </a:p>
            </p:txBody>
          </p:sp>
          <p:grpSp>
            <p:nvGrpSpPr>
              <p:cNvPr id="10" name="Group 9"/>
              <p:cNvGrpSpPr/>
              <p:nvPr/>
            </p:nvGrpSpPr>
            <p:grpSpPr>
              <a:xfrm>
                <a:off x="7369264" y="3700098"/>
                <a:ext cx="1661651" cy="1863213"/>
                <a:chOff x="6356555" y="2109019"/>
                <a:chExt cx="1661651" cy="1863213"/>
              </a:xfrm>
            </p:grpSpPr>
            <p:cxnSp>
              <p:nvCxnSpPr>
                <p:cNvPr id="38" name="Straight Connector 37"/>
                <p:cNvCxnSpPr/>
                <p:nvPr/>
              </p:nvCxnSpPr>
              <p:spPr>
                <a:xfrm>
                  <a:off x="6356555"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018206"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6356555" y="3972232"/>
                  <a:ext cx="1661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a:off x="7364347" y="4245788"/>
                <a:ext cx="16665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888538" y="3540084"/>
                <a:ext cx="164592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a:off x="7526111" y="3537631"/>
                <a:ext cx="0" cy="3834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5" name="TextBox 18"/>
              <p:cNvSpPr txBox="1"/>
              <p:nvPr/>
            </p:nvSpPr>
            <p:spPr>
              <a:xfrm>
                <a:off x="7651941" y="4650255"/>
                <a:ext cx="1091380"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TK-100</a:t>
                </a:r>
                <a:endParaRPr lang="en-US" dirty="0"/>
              </a:p>
            </p:txBody>
          </p:sp>
          <p:cxnSp>
            <p:nvCxnSpPr>
              <p:cNvPr id="16" name="Straight Arrow Connector 15"/>
              <p:cNvCxnSpPr/>
              <p:nvPr/>
            </p:nvCxnSpPr>
            <p:spPr>
              <a:xfrm>
                <a:off x="9030915" y="5292924"/>
                <a:ext cx="133227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 Box 34"/>
              <p:cNvSpPr txBox="1">
                <a:spLocks noChangeArrowheads="1"/>
              </p:cNvSpPr>
              <p:nvPr/>
            </p:nvSpPr>
            <p:spPr bwMode="auto">
              <a:xfrm>
                <a:off x="9959176" y="357933"/>
                <a:ext cx="12882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a:latin typeface="Times New Roman" panose="02020603050405020304" pitchFamily="18" charset="0"/>
                    <a:cs typeface="Times New Roman" panose="02020603050405020304" pitchFamily="18" charset="0"/>
                  </a:rPr>
                  <a:t>B</a:t>
                </a:r>
                <a:r>
                  <a:rPr lang="en-US" altLang="en-US" sz="1800" dirty="0" smtClean="0">
                    <a:latin typeface="Times New Roman" panose="02020603050405020304" pitchFamily="18" charset="0"/>
                    <a:cs typeface="Times New Roman" panose="02020603050405020304" pitchFamily="18" charset="0"/>
                  </a:rPr>
                  <a:t>ase  tank</a:t>
                </a:r>
                <a:endParaRPr lang="en-US" altLang="en-US" sz="1800" dirty="0">
                  <a:latin typeface="Times New Roman" panose="02020603050405020304" pitchFamily="18" charset="0"/>
                  <a:cs typeface="Times New Roman" panose="02020603050405020304" pitchFamily="18" charset="0"/>
                </a:endParaRPr>
              </a:p>
            </p:txBody>
          </p:sp>
          <p:cxnSp>
            <p:nvCxnSpPr>
              <p:cNvPr id="23" name="Straight Connector 22"/>
              <p:cNvCxnSpPr/>
              <p:nvPr/>
            </p:nvCxnSpPr>
            <p:spPr>
              <a:xfrm>
                <a:off x="10583996" y="1972267"/>
                <a:ext cx="0" cy="128016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H="1">
                <a:off x="8743321" y="3290426"/>
                <a:ext cx="1828800"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8743321" y="3290426"/>
                <a:ext cx="0" cy="851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TextBox 75"/>
              <p:cNvSpPr txBox="1"/>
              <p:nvPr/>
            </p:nvSpPr>
            <p:spPr>
              <a:xfrm>
                <a:off x="5442788" y="3314277"/>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F1</a:t>
                </a:r>
                <a:endParaRPr lang="en-US" dirty="0">
                  <a:latin typeface="Times New Roman" panose="02020603050405020304" pitchFamily="18" charset="0"/>
                  <a:cs typeface="Times New Roman" panose="02020603050405020304" pitchFamily="18" charset="0"/>
                </a:endParaRPr>
              </a:p>
            </p:txBody>
          </p:sp>
          <p:sp>
            <p:nvSpPr>
              <p:cNvPr id="27" name="TextBox 76"/>
              <p:cNvSpPr txBox="1"/>
              <p:nvPr/>
            </p:nvSpPr>
            <p:spPr>
              <a:xfrm>
                <a:off x="5359465" y="3721909"/>
                <a:ext cx="149493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Inlet solution</a:t>
                </a:r>
                <a:endParaRPr lang="en-US" dirty="0">
                  <a:latin typeface="Times New Roman" panose="02020603050405020304" pitchFamily="18" charset="0"/>
                  <a:cs typeface="Times New Roman" panose="02020603050405020304" pitchFamily="18" charset="0"/>
                </a:endParaRPr>
              </a:p>
            </p:txBody>
          </p:sp>
          <p:sp>
            <p:nvSpPr>
              <p:cNvPr id="28" name="TextBox 77"/>
              <p:cNvSpPr txBox="1"/>
              <p:nvPr/>
            </p:nvSpPr>
            <p:spPr>
              <a:xfrm>
                <a:off x="9973411" y="5363331"/>
                <a:ext cx="161981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outlet solution</a:t>
                </a:r>
                <a:endParaRPr lang="en-US" dirty="0">
                  <a:latin typeface="Times New Roman" panose="02020603050405020304" pitchFamily="18" charset="0"/>
                  <a:cs typeface="Times New Roman" panose="02020603050405020304" pitchFamily="18" charset="0"/>
                </a:endParaRPr>
              </a:p>
            </p:txBody>
          </p:sp>
          <p:sp>
            <p:nvSpPr>
              <p:cNvPr id="29" name="TextBox 78"/>
              <p:cNvSpPr txBox="1"/>
              <p:nvPr/>
            </p:nvSpPr>
            <p:spPr>
              <a:xfrm>
                <a:off x="8519759" y="2888680"/>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F2</a:t>
                </a:r>
                <a:endParaRPr lang="en-US" dirty="0">
                  <a:latin typeface="Times New Roman" panose="02020603050405020304" pitchFamily="18" charset="0"/>
                  <a:cs typeface="Times New Roman" panose="02020603050405020304" pitchFamily="18" charset="0"/>
                </a:endParaRPr>
              </a:p>
            </p:txBody>
          </p:sp>
          <p:grpSp>
            <p:nvGrpSpPr>
              <p:cNvPr id="67" name="Group 66"/>
              <p:cNvGrpSpPr/>
              <p:nvPr/>
            </p:nvGrpSpPr>
            <p:grpSpPr>
              <a:xfrm>
                <a:off x="10219296" y="797671"/>
                <a:ext cx="982477" cy="1167580"/>
                <a:chOff x="9648344" y="861268"/>
                <a:chExt cx="982477" cy="1167580"/>
              </a:xfrm>
            </p:grpSpPr>
            <p:cxnSp>
              <p:nvCxnSpPr>
                <p:cNvPr id="18" name="Straight Connector 17"/>
                <p:cNvCxnSpPr/>
                <p:nvPr/>
              </p:nvCxnSpPr>
              <p:spPr>
                <a:xfrm>
                  <a:off x="9661104" y="861268"/>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0482097" y="861268"/>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9661104" y="2028848"/>
                  <a:ext cx="8209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30"/>
                <p:cNvSpPr txBox="1"/>
                <p:nvPr/>
              </p:nvSpPr>
              <p:spPr>
                <a:xfrm>
                  <a:off x="9661104" y="1159064"/>
                  <a:ext cx="969717"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TK-101</a:t>
                  </a:r>
                  <a:endParaRPr lang="en-US" dirty="0"/>
                </a:p>
              </p:txBody>
            </p:sp>
            <p:cxnSp>
              <p:nvCxnSpPr>
                <p:cNvPr id="22" name="Straight Connector 21"/>
                <p:cNvCxnSpPr/>
                <p:nvPr/>
              </p:nvCxnSpPr>
              <p:spPr>
                <a:xfrm>
                  <a:off x="9659137" y="1158871"/>
                  <a:ext cx="82296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9648344" y="1530854"/>
                  <a:ext cx="78739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NaOH</a:t>
                  </a:r>
                  <a:endParaRPr lang="en-US" dirty="0"/>
                </a:p>
              </p:txBody>
            </p:sp>
          </p:grpSp>
          <p:sp>
            <p:nvSpPr>
              <p:cNvPr id="31" name="TextBox 76"/>
              <p:cNvSpPr txBox="1"/>
              <p:nvPr/>
            </p:nvSpPr>
            <p:spPr>
              <a:xfrm>
                <a:off x="10324596" y="5655253"/>
                <a:ext cx="67954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pH2</a:t>
                </a:r>
                <a:endParaRPr lang="en-US" dirty="0">
                  <a:latin typeface="Times New Roman" panose="02020603050405020304" pitchFamily="18" charset="0"/>
                  <a:cs typeface="Times New Roman" panose="02020603050405020304" pitchFamily="18" charset="0"/>
                </a:endParaRPr>
              </a:p>
            </p:txBody>
          </p:sp>
          <p:sp>
            <p:nvSpPr>
              <p:cNvPr id="32" name="TextBox 76"/>
              <p:cNvSpPr txBox="1"/>
              <p:nvPr/>
            </p:nvSpPr>
            <p:spPr>
              <a:xfrm>
                <a:off x="5461475" y="4105366"/>
                <a:ext cx="960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pH1=5</a:t>
                </a:r>
                <a:endParaRPr lang="en-US" dirty="0">
                  <a:latin typeface="Times New Roman" panose="02020603050405020304" pitchFamily="18" charset="0"/>
                  <a:cs typeface="Times New Roman" panose="02020603050405020304" pitchFamily="18" charset="0"/>
                </a:endParaRPr>
              </a:p>
            </p:txBody>
          </p:sp>
          <p:grpSp>
            <p:nvGrpSpPr>
              <p:cNvPr id="33" name="Group 32"/>
              <p:cNvGrpSpPr/>
              <p:nvPr/>
            </p:nvGrpSpPr>
            <p:grpSpPr>
              <a:xfrm rot="10800000">
                <a:off x="9188181" y="2814904"/>
                <a:ext cx="672281" cy="611389"/>
                <a:chOff x="3569646" y="3569990"/>
                <a:chExt cx="291885" cy="233711"/>
              </a:xfrm>
              <a:solidFill>
                <a:schemeClr val="accent6">
                  <a:lumMod val="60000"/>
                  <a:lumOff val="40000"/>
                </a:schemeClr>
              </a:solidFill>
            </p:grpSpPr>
            <p:sp>
              <p:nvSpPr>
                <p:cNvPr id="35" name="Flowchart: Collate 34"/>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36" name="Flowchart: Delay 35"/>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37" name="Straight Connector 36"/>
                <p:cNvCxnSpPr>
                  <a:stCxn id="35" idx="1"/>
                  <a:endCxn id="36"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sp>
            <p:nvSpPr>
              <p:cNvPr id="34" name="TextBox 78"/>
              <p:cNvSpPr txBox="1"/>
              <p:nvPr/>
            </p:nvSpPr>
            <p:spPr>
              <a:xfrm>
                <a:off x="10190237" y="4725310"/>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F3</a:t>
                </a:r>
                <a:endParaRPr lang="en-US" dirty="0">
                  <a:latin typeface="Times New Roman" panose="02020603050405020304" pitchFamily="18" charset="0"/>
                  <a:cs typeface="Times New Roman" panose="02020603050405020304" pitchFamily="18" charset="0"/>
                </a:endParaRPr>
              </a:p>
            </p:txBody>
          </p:sp>
          <p:cxnSp>
            <p:nvCxnSpPr>
              <p:cNvPr id="43" name="Straight Connector 42"/>
              <p:cNvCxnSpPr/>
              <p:nvPr/>
            </p:nvCxnSpPr>
            <p:spPr>
              <a:xfrm flipH="1" flipV="1">
                <a:off x="6362432" y="2106291"/>
                <a:ext cx="0" cy="392613"/>
              </a:xfrm>
              <a:prstGeom prst="line">
                <a:avLst/>
              </a:prstGeom>
              <a:ln w="19050">
                <a:prstDash val="dash"/>
              </a:ln>
            </p:spPr>
            <p:style>
              <a:lnRef idx="1">
                <a:schemeClr val="dk1"/>
              </a:lnRef>
              <a:fillRef idx="0">
                <a:schemeClr val="dk1"/>
              </a:fillRef>
              <a:effectRef idx="0">
                <a:schemeClr val="dk1"/>
              </a:effectRef>
              <a:fontRef idx="minor">
                <a:schemeClr val="tx1"/>
              </a:fontRef>
            </p:style>
          </p:cxnSp>
          <p:grpSp>
            <p:nvGrpSpPr>
              <p:cNvPr id="44" name="Group 43"/>
              <p:cNvGrpSpPr/>
              <p:nvPr/>
            </p:nvGrpSpPr>
            <p:grpSpPr>
              <a:xfrm>
                <a:off x="9019970" y="1605644"/>
                <a:ext cx="231327" cy="173160"/>
                <a:chOff x="1446281" y="3464685"/>
                <a:chExt cx="209086" cy="144476"/>
              </a:xfrm>
            </p:grpSpPr>
            <p:cxnSp>
              <p:nvCxnSpPr>
                <p:cNvPr id="59" name="Straight Connector 58"/>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45" name="Straight Connector 44"/>
              <p:cNvCxnSpPr/>
              <p:nvPr/>
            </p:nvCxnSpPr>
            <p:spPr>
              <a:xfrm>
                <a:off x="6426355" y="3104897"/>
                <a:ext cx="0" cy="439041"/>
              </a:xfrm>
              <a:prstGeom prst="line">
                <a:avLst/>
              </a:prstGeom>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H="1">
                <a:off x="6651686" y="1797300"/>
                <a:ext cx="941383"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48" name="Group 47"/>
              <p:cNvGrpSpPr/>
              <p:nvPr/>
            </p:nvGrpSpPr>
            <p:grpSpPr>
              <a:xfrm>
                <a:off x="6106930" y="2545293"/>
                <a:ext cx="650177" cy="565480"/>
                <a:chOff x="8279430" y="3069172"/>
                <a:chExt cx="603555" cy="506497"/>
              </a:xfrm>
            </p:grpSpPr>
            <p:sp>
              <p:nvSpPr>
                <p:cNvPr id="55" name="Oval 54"/>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6"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 E</a:t>
                  </a:r>
                  <a:endParaRPr lang="en-US" dirty="0"/>
                </a:p>
              </p:txBody>
            </p:sp>
          </p:grpSp>
          <p:grpSp>
            <p:nvGrpSpPr>
              <p:cNvPr id="49" name="Group 48"/>
              <p:cNvGrpSpPr/>
              <p:nvPr/>
            </p:nvGrpSpPr>
            <p:grpSpPr>
              <a:xfrm>
                <a:off x="6073179" y="1535641"/>
                <a:ext cx="650177" cy="565480"/>
                <a:chOff x="8279430" y="3069172"/>
                <a:chExt cx="603555" cy="506497"/>
              </a:xfrm>
            </p:grpSpPr>
            <p:sp>
              <p:nvSpPr>
                <p:cNvPr id="53" name="Oval 52"/>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4"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T</a:t>
                  </a:r>
                  <a:endParaRPr lang="en-US" dirty="0"/>
                </a:p>
              </p:txBody>
            </p:sp>
          </p:grpSp>
          <p:grpSp>
            <p:nvGrpSpPr>
              <p:cNvPr id="50" name="Group 49"/>
              <p:cNvGrpSpPr/>
              <p:nvPr/>
            </p:nvGrpSpPr>
            <p:grpSpPr>
              <a:xfrm>
                <a:off x="9382234" y="1915980"/>
                <a:ext cx="231327" cy="173160"/>
                <a:chOff x="1446281" y="3464685"/>
                <a:chExt cx="209086" cy="144476"/>
              </a:xfrm>
            </p:grpSpPr>
            <p:cxnSp>
              <p:nvCxnSpPr>
                <p:cNvPr id="51" name="Straight Connector 5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61" name="Group 60"/>
              <p:cNvGrpSpPr/>
              <p:nvPr/>
            </p:nvGrpSpPr>
            <p:grpSpPr>
              <a:xfrm>
                <a:off x="7354243" y="1490484"/>
                <a:ext cx="650170" cy="565480"/>
                <a:chOff x="8279430" y="3069172"/>
                <a:chExt cx="603548" cy="506497"/>
              </a:xfrm>
            </p:grpSpPr>
            <p:sp>
              <p:nvSpPr>
                <p:cNvPr id="62" name="Oval 61"/>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3" name="TextBox 90"/>
                <p:cNvSpPr txBox="1"/>
                <p:nvPr/>
              </p:nvSpPr>
              <p:spPr>
                <a:xfrm>
                  <a:off x="8350716"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IC</a:t>
                  </a:r>
                  <a:endParaRPr lang="en-US" dirty="0"/>
                </a:p>
              </p:txBody>
            </p:sp>
          </p:grpSp>
          <p:cxnSp>
            <p:nvCxnSpPr>
              <p:cNvPr id="65" name="Straight Connector 64"/>
              <p:cNvCxnSpPr/>
              <p:nvPr/>
            </p:nvCxnSpPr>
            <p:spPr>
              <a:xfrm flipH="1">
                <a:off x="9524318" y="1728853"/>
                <a:ext cx="0" cy="1097280"/>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7957210" y="1711335"/>
                <a:ext cx="1554480"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68" name="Group 67"/>
              <p:cNvGrpSpPr/>
              <p:nvPr/>
            </p:nvGrpSpPr>
            <p:grpSpPr>
              <a:xfrm>
                <a:off x="9391708" y="2351974"/>
                <a:ext cx="231327" cy="173160"/>
                <a:chOff x="1446281" y="3464685"/>
                <a:chExt cx="209086" cy="144476"/>
              </a:xfrm>
            </p:grpSpPr>
            <p:cxnSp>
              <p:nvCxnSpPr>
                <p:cNvPr id="69" name="Straight Connector 68"/>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71" name="Group 70"/>
              <p:cNvGrpSpPr/>
              <p:nvPr/>
            </p:nvGrpSpPr>
            <p:grpSpPr>
              <a:xfrm>
                <a:off x="8557515" y="1605784"/>
                <a:ext cx="231327" cy="173160"/>
                <a:chOff x="1446281" y="3464685"/>
                <a:chExt cx="209086" cy="144476"/>
              </a:xfrm>
            </p:grpSpPr>
            <p:cxnSp>
              <p:nvCxnSpPr>
                <p:cNvPr id="72" name="Straight Connector 71"/>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74" name="Group 73"/>
              <p:cNvGrpSpPr/>
              <p:nvPr/>
            </p:nvGrpSpPr>
            <p:grpSpPr>
              <a:xfrm>
                <a:off x="8038146" y="1642273"/>
                <a:ext cx="231327" cy="173160"/>
                <a:chOff x="1446281" y="3464685"/>
                <a:chExt cx="209086" cy="144476"/>
              </a:xfrm>
            </p:grpSpPr>
            <p:cxnSp>
              <p:nvCxnSpPr>
                <p:cNvPr id="75" name="Straight Connector 74"/>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sp>
          <p:nvSpPr>
            <p:cNvPr id="78" name="TextBox 26"/>
            <p:cNvSpPr txBox="1"/>
            <p:nvPr/>
          </p:nvSpPr>
          <p:spPr>
            <a:xfrm>
              <a:off x="7040291" y="546351"/>
              <a:ext cx="109459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Set point</a:t>
              </a:r>
              <a:endParaRPr lang="en-GB" dirty="0">
                <a:latin typeface="Times New Roman" panose="02020603050405020304" pitchFamily="18" charset="0"/>
                <a:cs typeface="Times New Roman" panose="02020603050405020304" pitchFamily="18" charset="0"/>
              </a:endParaRPr>
            </a:p>
          </p:txBody>
        </p:sp>
        <p:cxnSp>
          <p:nvCxnSpPr>
            <p:cNvPr id="41" name="Straight Arrow Connector 40"/>
            <p:cNvCxnSpPr/>
            <p:nvPr/>
          </p:nvCxnSpPr>
          <p:spPr>
            <a:xfrm>
              <a:off x="7617084" y="908608"/>
              <a:ext cx="0" cy="5555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760957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15</a:t>
            </a:fld>
            <a:endParaRPr lang="en-US"/>
          </a:p>
        </p:txBody>
      </p:sp>
      <p:sp>
        <p:nvSpPr>
          <p:cNvPr id="65" name="TextBox 3"/>
          <p:cNvSpPr txBox="1"/>
          <p:nvPr/>
        </p:nvSpPr>
        <p:spPr>
          <a:xfrm>
            <a:off x="482599" y="585267"/>
            <a:ext cx="251823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 - Feedback loop  </a:t>
            </a:r>
            <a:endParaRPr lang="en-US" sz="2000" dirty="0">
              <a:latin typeface="Times New Roman" panose="02020603050405020304" pitchFamily="18" charset="0"/>
              <a:cs typeface="Times New Roman" panose="02020603050405020304" pitchFamily="18" charset="0"/>
            </a:endParaRPr>
          </a:p>
        </p:txBody>
      </p:sp>
      <p:grpSp>
        <p:nvGrpSpPr>
          <p:cNvPr id="66" name="Group 65"/>
          <p:cNvGrpSpPr/>
          <p:nvPr/>
        </p:nvGrpSpPr>
        <p:grpSpPr>
          <a:xfrm>
            <a:off x="4822436" y="415990"/>
            <a:ext cx="6739268" cy="5666652"/>
            <a:chOff x="4822436" y="415990"/>
            <a:chExt cx="6739268" cy="5666652"/>
          </a:xfrm>
        </p:grpSpPr>
        <p:sp>
          <p:nvSpPr>
            <p:cNvPr id="20" name="TextBox 76"/>
            <p:cNvSpPr txBox="1"/>
            <p:nvPr/>
          </p:nvSpPr>
          <p:spPr>
            <a:xfrm>
              <a:off x="9787567" y="5713310"/>
              <a:ext cx="67954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pH2</a:t>
              </a:r>
              <a:endParaRPr lang="en-US" dirty="0">
                <a:latin typeface="Times New Roman" panose="02020603050405020304" pitchFamily="18" charset="0"/>
                <a:cs typeface="Times New Roman" panose="02020603050405020304" pitchFamily="18" charset="0"/>
              </a:endParaRPr>
            </a:p>
          </p:txBody>
        </p:sp>
        <p:grpSp>
          <p:nvGrpSpPr>
            <p:cNvPr id="72" name="Group 71"/>
            <p:cNvGrpSpPr/>
            <p:nvPr/>
          </p:nvGrpSpPr>
          <p:grpSpPr>
            <a:xfrm>
              <a:off x="4822436" y="415990"/>
              <a:ext cx="6233756" cy="5374730"/>
              <a:chOff x="4822436" y="415990"/>
              <a:chExt cx="6233756" cy="5374730"/>
            </a:xfrm>
          </p:grpSpPr>
          <p:sp>
            <p:nvSpPr>
              <p:cNvPr id="4" name="TextBox 3"/>
              <p:cNvSpPr txBox="1"/>
              <p:nvPr/>
            </p:nvSpPr>
            <p:spPr>
              <a:xfrm>
                <a:off x="5101771" y="3033485"/>
                <a:ext cx="65" cy="276999"/>
              </a:xfrm>
              <a:prstGeom prst="rect">
                <a:avLst/>
              </a:prstGeom>
              <a:noFill/>
            </p:spPr>
            <p:txBody>
              <a:bodyPr wrap="none" lIns="0" tIns="0" rIns="0" bIns="0" rtlCol="0">
                <a:spAutoFit/>
              </a:bodyPr>
              <a:lstStyle/>
              <a:p>
                <a:endParaRPr lang="en-US" dirty="0"/>
              </a:p>
            </p:txBody>
          </p:sp>
          <p:grpSp>
            <p:nvGrpSpPr>
              <p:cNvPr id="5" name="Group 4"/>
              <p:cNvGrpSpPr/>
              <p:nvPr/>
            </p:nvGrpSpPr>
            <p:grpSpPr>
              <a:xfrm>
                <a:off x="6832235" y="3758155"/>
                <a:ext cx="1661651" cy="1863213"/>
                <a:chOff x="6356555" y="2109019"/>
                <a:chExt cx="1661651" cy="1863213"/>
              </a:xfrm>
            </p:grpSpPr>
            <p:cxnSp>
              <p:nvCxnSpPr>
                <p:cNvPr id="62" name="Straight Connector 61"/>
                <p:cNvCxnSpPr/>
                <p:nvPr/>
              </p:nvCxnSpPr>
              <p:spPr>
                <a:xfrm>
                  <a:off x="6356555"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018206"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6356555" y="3972232"/>
                  <a:ext cx="1661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6827318" y="4303845"/>
                <a:ext cx="16665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51509" y="3598141"/>
                <a:ext cx="164592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a:off x="6989082" y="3595688"/>
                <a:ext cx="0" cy="3834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TextBox 18"/>
              <p:cNvSpPr txBox="1"/>
              <p:nvPr/>
            </p:nvSpPr>
            <p:spPr>
              <a:xfrm>
                <a:off x="7114912" y="4708312"/>
                <a:ext cx="1091380"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TK-100</a:t>
                </a:r>
                <a:endParaRPr lang="en-US" dirty="0"/>
              </a:p>
            </p:txBody>
          </p:sp>
          <p:cxnSp>
            <p:nvCxnSpPr>
              <p:cNvPr id="10" name="Straight Arrow Connector 9"/>
              <p:cNvCxnSpPr/>
              <p:nvPr/>
            </p:nvCxnSpPr>
            <p:spPr>
              <a:xfrm>
                <a:off x="8493886" y="5350981"/>
                <a:ext cx="192024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 Box 34"/>
              <p:cNvSpPr txBox="1">
                <a:spLocks noChangeArrowheads="1"/>
              </p:cNvSpPr>
              <p:nvPr/>
            </p:nvSpPr>
            <p:spPr bwMode="auto">
              <a:xfrm>
                <a:off x="9422147" y="415990"/>
                <a:ext cx="12882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a:latin typeface="Times New Roman" panose="02020603050405020304" pitchFamily="18" charset="0"/>
                    <a:cs typeface="Times New Roman" panose="02020603050405020304" pitchFamily="18" charset="0"/>
                  </a:rPr>
                  <a:t>B</a:t>
                </a:r>
                <a:r>
                  <a:rPr lang="en-US" altLang="en-US" sz="1800" dirty="0" smtClean="0">
                    <a:latin typeface="Times New Roman" panose="02020603050405020304" pitchFamily="18" charset="0"/>
                    <a:cs typeface="Times New Roman" panose="02020603050405020304" pitchFamily="18" charset="0"/>
                  </a:rPr>
                  <a:t>ase  tank</a:t>
                </a:r>
                <a:endParaRPr lang="en-US" altLang="en-US" sz="18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a:off x="10046967" y="2030324"/>
                <a:ext cx="0" cy="27432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a:off x="8603225" y="2274074"/>
                <a:ext cx="1463040"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7375923" y="2302822"/>
                <a:ext cx="0" cy="851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TextBox 75"/>
              <p:cNvSpPr txBox="1"/>
              <p:nvPr/>
            </p:nvSpPr>
            <p:spPr>
              <a:xfrm>
                <a:off x="4905759" y="3372334"/>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F1</a:t>
                </a:r>
                <a:endParaRPr lang="en-US" dirty="0">
                  <a:latin typeface="Times New Roman" panose="02020603050405020304" pitchFamily="18" charset="0"/>
                  <a:cs typeface="Times New Roman" panose="02020603050405020304" pitchFamily="18" charset="0"/>
                </a:endParaRPr>
              </a:p>
            </p:txBody>
          </p:sp>
          <p:sp>
            <p:nvSpPr>
              <p:cNvPr id="16" name="TextBox 76"/>
              <p:cNvSpPr txBox="1"/>
              <p:nvPr/>
            </p:nvSpPr>
            <p:spPr>
              <a:xfrm>
                <a:off x="4822436" y="3779966"/>
                <a:ext cx="149493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Inlet solution</a:t>
                </a:r>
                <a:endParaRPr lang="en-US" dirty="0">
                  <a:latin typeface="Times New Roman" panose="02020603050405020304" pitchFamily="18" charset="0"/>
                  <a:cs typeface="Times New Roman" panose="02020603050405020304" pitchFamily="18" charset="0"/>
                </a:endParaRPr>
              </a:p>
            </p:txBody>
          </p:sp>
          <p:sp>
            <p:nvSpPr>
              <p:cNvPr id="17" name="TextBox 77"/>
              <p:cNvSpPr txBox="1"/>
              <p:nvPr/>
            </p:nvSpPr>
            <p:spPr>
              <a:xfrm>
                <a:off x="9436382" y="5421388"/>
                <a:ext cx="161981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outlet solution</a:t>
                </a:r>
                <a:endParaRPr lang="en-US" dirty="0">
                  <a:latin typeface="Times New Roman" panose="02020603050405020304" pitchFamily="18" charset="0"/>
                  <a:cs typeface="Times New Roman" panose="02020603050405020304" pitchFamily="18" charset="0"/>
                </a:endParaRPr>
              </a:p>
            </p:txBody>
          </p:sp>
          <p:sp>
            <p:nvSpPr>
              <p:cNvPr id="18" name="TextBox 78"/>
              <p:cNvSpPr txBox="1"/>
              <p:nvPr/>
            </p:nvSpPr>
            <p:spPr>
              <a:xfrm>
                <a:off x="6966391" y="2584930"/>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F2</a:t>
                </a:r>
                <a:endParaRPr lang="en-US" dirty="0">
                  <a:latin typeface="Times New Roman" panose="02020603050405020304" pitchFamily="18" charset="0"/>
                  <a:cs typeface="Times New Roman" panose="02020603050405020304" pitchFamily="18" charset="0"/>
                </a:endParaRPr>
              </a:p>
            </p:txBody>
          </p:sp>
          <p:grpSp>
            <p:nvGrpSpPr>
              <p:cNvPr id="19" name="Group 18"/>
              <p:cNvGrpSpPr/>
              <p:nvPr/>
            </p:nvGrpSpPr>
            <p:grpSpPr>
              <a:xfrm>
                <a:off x="9682267" y="855728"/>
                <a:ext cx="982477" cy="1167580"/>
                <a:chOff x="9648344" y="861268"/>
                <a:chExt cx="982477" cy="1167580"/>
              </a:xfrm>
            </p:grpSpPr>
            <p:cxnSp>
              <p:nvCxnSpPr>
                <p:cNvPr id="56" name="Straight Connector 55"/>
                <p:cNvCxnSpPr/>
                <p:nvPr/>
              </p:nvCxnSpPr>
              <p:spPr>
                <a:xfrm>
                  <a:off x="9661104" y="861268"/>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0482097" y="861268"/>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9661104" y="2028848"/>
                  <a:ext cx="8209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30"/>
                <p:cNvSpPr txBox="1"/>
                <p:nvPr/>
              </p:nvSpPr>
              <p:spPr>
                <a:xfrm>
                  <a:off x="9661104" y="1159064"/>
                  <a:ext cx="969717"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TK-101</a:t>
                  </a:r>
                  <a:endParaRPr lang="en-US" dirty="0"/>
                </a:p>
              </p:txBody>
            </p:sp>
            <p:cxnSp>
              <p:nvCxnSpPr>
                <p:cNvPr id="60" name="Straight Connector 59"/>
                <p:cNvCxnSpPr/>
                <p:nvPr/>
              </p:nvCxnSpPr>
              <p:spPr>
                <a:xfrm>
                  <a:off x="9659137" y="1158871"/>
                  <a:ext cx="82296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9648344" y="1530854"/>
                  <a:ext cx="78739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NaOH</a:t>
                  </a:r>
                  <a:endParaRPr lang="en-US" dirty="0"/>
                </a:p>
              </p:txBody>
            </p:sp>
          </p:grpSp>
          <p:sp>
            <p:nvSpPr>
              <p:cNvPr id="21" name="TextBox 76"/>
              <p:cNvSpPr txBox="1"/>
              <p:nvPr/>
            </p:nvSpPr>
            <p:spPr>
              <a:xfrm>
                <a:off x="4924446" y="4163423"/>
                <a:ext cx="960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pH1=5</a:t>
                </a:r>
                <a:endParaRPr lang="en-US" dirty="0">
                  <a:latin typeface="Times New Roman" panose="02020603050405020304" pitchFamily="18" charset="0"/>
                  <a:cs typeface="Times New Roman" panose="02020603050405020304" pitchFamily="18" charset="0"/>
                </a:endParaRPr>
              </a:p>
            </p:txBody>
          </p:sp>
          <p:grpSp>
            <p:nvGrpSpPr>
              <p:cNvPr id="22" name="Group 21"/>
              <p:cNvGrpSpPr/>
              <p:nvPr/>
            </p:nvGrpSpPr>
            <p:grpSpPr>
              <a:xfrm rot="10800000">
                <a:off x="7924564" y="1797016"/>
                <a:ext cx="672281" cy="611389"/>
                <a:chOff x="3569646" y="3569990"/>
                <a:chExt cx="291885" cy="233711"/>
              </a:xfrm>
              <a:solidFill>
                <a:schemeClr val="accent6">
                  <a:lumMod val="60000"/>
                  <a:lumOff val="40000"/>
                </a:schemeClr>
              </a:solidFill>
            </p:grpSpPr>
            <p:sp>
              <p:nvSpPr>
                <p:cNvPr id="53" name="Flowchart: Collate 52"/>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54" name="Flowchart: Delay 53"/>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55" name="Straight Connector 54"/>
                <p:cNvCxnSpPr>
                  <a:stCxn id="53" idx="1"/>
                  <a:endCxn id="54"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sp>
            <p:nvSpPr>
              <p:cNvPr id="23" name="TextBox 78"/>
              <p:cNvSpPr txBox="1"/>
              <p:nvPr/>
            </p:nvSpPr>
            <p:spPr>
              <a:xfrm>
                <a:off x="10368204" y="4881909"/>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F3</a:t>
                </a:r>
                <a:endParaRPr lang="en-US" dirty="0">
                  <a:latin typeface="Times New Roman" panose="02020603050405020304" pitchFamily="18" charset="0"/>
                  <a:cs typeface="Times New Roman" panose="02020603050405020304" pitchFamily="18" charset="0"/>
                </a:endParaRPr>
              </a:p>
            </p:txBody>
          </p:sp>
          <p:cxnSp>
            <p:nvCxnSpPr>
              <p:cNvPr id="24" name="Straight Connector 23"/>
              <p:cNvCxnSpPr/>
              <p:nvPr/>
            </p:nvCxnSpPr>
            <p:spPr>
              <a:xfrm flipH="1" flipV="1">
                <a:off x="9971520" y="3911232"/>
                <a:ext cx="0" cy="392613"/>
              </a:xfrm>
              <a:prstGeom prst="line">
                <a:avLst/>
              </a:prstGeom>
              <a:ln w="19050">
                <a:prstDash val="dash"/>
              </a:ln>
            </p:spPr>
            <p:style>
              <a:lnRef idx="1">
                <a:schemeClr val="dk1"/>
              </a:lnRef>
              <a:fillRef idx="0">
                <a:schemeClr val="dk1"/>
              </a:fillRef>
              <a:effectRef idx="0">
                <a:schemeClr val="dk1"/>
              </a:effectRef>
              <a:fontRef idx="minor">
                <a:schemeClr val="tx1"/>
              </a:fontRef>
            </p:style>
          </p:cxnSp>
          <p:grpSp>
            <p:nvGrpSpPr>
              <p:cNvPr id="25" name="Group 24"/>
              <p:cNvGrpSpPr/>
              <p:nvPr/>
            </p:nvGrpSpPr>
            <p:grpSpPr>
              <a:xfrm>
                <a:off x="9064471" y="1751033"/>
                <a:ext cx="231327" cy="173160"/>
                <a:chOff x="1446281" y="3464685"/>
                <a:chExt cx="209086" cy="144476"/>
              </a:xfrm>
            </p:grpSpPr>
            <p:cxnSp>
              <p:nvCxnSpPr>
                <p:cNvPr id="51" name="Straight Connector 5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26" name="Straight Connector 25"/>
              <p:cNvCxnSpPr/>
              <p:nvPr/>
            </p:nvCxnSpPr>
            <p:spPr>
              <a:xfrm>
                <a:off x="9982200" y="4892666"/>
                <a:ext cx="0" cy="439041"/>
              </a:xfrm>
              <a:prstGeom prst="line">
                <a:avLst/>
              </a:prstGeom>
              <a:ln/>
            </p:spPr>
            <p:style>
              <a:lnRef idx="1">
                <a:schemeClr val="dk1"/>
              </a:lnRef>
              <a:fillRef idx="0">
                <a:schemeClr val="dk1"/>
              </a:fillRef>
              <a:effectRef idx="0">
                <a:schemeClr val="dk1"/>
              </a:effectRef>
              <a:fontRef idx="minor">
                <a:schemeClr val="tx1"/>
              </a:fontRef>
            </p:style>
          </p:cxnSp>
          <p:grpSp>
            <p:nvGrpSpPr>
              <p:cNvPr id="28" name="Group 27"/>
              <p:cNvGrpSpPr/>
              <p:nvPr/>
            </p:nvGrpSpPr>
            <p:grpSpPr>
              <a:xfrm>
                <a:off x="9671160" y="4315852"/>
                <a:ext cx="655059" cy="565480"/>
                <a:chOff x="8269121" y="3069172"/>
                <a:chExt cx="608087" cy="506497"/>
              </a:xfrm>
            </p:grpSpPr>
            <p:sp>
              <p:nvSpPr>
                <p:cNvPr id="49" name="Oval 48"/>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0" name="TextBox 90"/>
                <p:cNvSpPr txBox="1"/>
                <p:nvPr/>
              </p:nvSpPr>
              <p:spPr>
                <a:xfrm>
                  <a:off x="8269121" y="3153125"/>
                  <a:ext cx="608087"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pH E</a:t>
                  </a:r>
                  <a:endParaRPr lang="en-US" dirty="0"/>
                </a:p>
              </p:txBody>
            </p:sp>
          </p:grpSp>
          <p:grpSp>
            <p:nvGrpSpPr>
              <p:cNvPr id="29" name="Group 28"/>
              <p:cNvGrpSpPr/>
              <p:nvPr/>
            </p:nvGrpSpPr>
            <p:grpSpPr>
              <a:xfrm>
                <a:off x="9685148" y="3391190"/>
                <a:ext cx="641071" cy="565480"/>
                <a:chOff x="8269120" y="3069172"/>
                <a:chExt cx="595102" cy="506497"/>
              </a:xfrm>
            </p:grpSpPr>
            <p:sp>
              <p:nvSpPr>
                <p:cNvPr id="47" name="Oval 46"/>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8" name="TextBox 90"/>
                <p:cNvSpPr txBox="1"/>
                <p:nvPr/>
              </p:nvSpPr>
              <p:spPr>
                <a:xfrm>
                  <a:off x="8269120" y="3124779"/>
                  <a:ext cx="59510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pH T</a:t>
                  </a:r>
                  <a:endParaRPr lang="en-US" dirty="0"/>
                </a:p>
              </p:txBody>
            </p:sp>
          </p:grpSp>
          <p:grpSp>
            <p:nvGrpSpPr>
              <p:cNvPr id="30" name="Group 29"/>
              <p:cNvGrpSpPr/>
              <p:nvPr/>
            </p:nvGrpSpPr>
            <p:grpSpPr>
              <a:xfrm>
                <a:off x="8815497" y="1386538"/>
                <a:ext cx="231327" cy="173160"/>
                <a:chOff x="1446281" y="3464685"/>
                <a:chExt cx="209086" cy="144476"/>
              </a:xfrm>
            </p:grpSpPr>
            <p:cxnSp>
              <p:nvCxnSpPr>
                <p:cNvPr id="45" name="Straight Connector 44"/>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31" name="Group 30"/>
              <p:cNvGrpSpPr/>
              <p:nvPr/>
            </p:nvGrpSpPr>
            <p:grpSpPr>
              <a:xfrm>
                <a:off x="9645417" y="2620394"/>
                <a:ext cx="699671" cy="565480"/>
                <a:chOff x="8232226" y="3069172"/>
                <a:chExt cx="649499" cy="506497"/>
              </a:xfrm>
            </p:grpSpPr>
            <p:sp>
              <p:nvSpPr>
                <p:cNvPr id="43" name="Oval 42"/>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4" name="TextBox 90"/>
                <p:cNvSpPr txBox="1"/>
                <p:nvPr/>
              </p:nvSpPr>
              <p:spPr>
                <a:xfrm>
                  <a:off x="8232226" y="3111880"/>
                  <a:ext cx="649499"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pH IC</a:t>
                  </a:r>
                  <a:endParaRPr lang="en-US" dirty="0"/>
                </a:p>
              </p:txBody>
            </p:sp>
          </p:grpSp>
          <p:cxnSp>
            <p:nvCxnSpPr>
              <p:cNvPr id="32" name="Straight Connector 31"/>
              <p:cNvCxnSpPr/>
              <p:nvPr/>
            </p:nvCxnSpPr>
            <p:spPr>
              <a:xfrm flipV="1">
                <a:off x="9192318" y="2872477"/>
                <a:ext cx="457200"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7375923" y="2274074"/>
                <a:ext cx="548640"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34" name="Group 33"/>
              <p:cNvGrpSpPr/>
              <p:nvPr/>
            </p:nvGrpSpPr>
            <p:grpSpPr>
              <a:xfrm>
                <a:off x="9059437" y="2519223"/>
                <a:ext cx="231327" cy="173160"/>
                <a:chOff x="1446281" y="3464685"/>
                <a:chExt cx="209086" cy="144476"/>
              </a:xfrm>
            </p:grpSpPr>
            <p:cxnSp>
              <p:nvCxnSpPr>
                <p:cNvPr id="41" name="Straight Connector 4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35" name="Group 34"/>
              <p:cNvGrpSpPr/>
              <p:nvPr/>
            </p:nvGrpSpPr>
            <p:grpSpPr>
              <a:xfrm>
                <a:off x="9296112" y="2777531"/>
                <a:ext cx="231327" cy="173160"/>
                <a:chOff x="1446281" y="3464685"/>
                <a:chExt cx="209086" cy="144476"/>
              </a:xfrm>
            </p:grpSpPr>
            <p:cxnSp>
              <p:nvCxnSpPr>
                <p:cNvPr id="39" name="Straight Connector 38"/>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36" name="Group 35"/>
              <p:cNvGrpSpPr/>
              <p:nvPr/>
            </p:nvGrpSpPr>
            <p:grpSpPr>
              <a:xfrm>
                <a:off x="8515691" y="1363064"/>
                <a:ext cx="231327" cy="173160"/>
                <a:chOff x="1446281" y="3464685"/>
                <a:chExt cx="209086" cy="144476"/>
              </a:xfrm>
            </p:grpSpPr>
            <p:cxnSp>
              <p:nvCxnSpPr>
                <p:cNvPr id="37" name="Straight Connector 36"/>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67" name="Straight Connector 66"/>
              <p:cNvCxnSpPr/>
              <p:nvPr/>
            </p:nvCxnSpPr>
            <p:spPr>
              <a:xfrm>
                <a:off x="9175101" y="2321023"/>
                <a:ext cx="0" cy="548640"/>
              </a:xfrm>
              <a:prstGeom prst="line">
                <a:avLst/>
              </a:prstGeom>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a:off x="9175101" y="1431256"/>
                <a:ext cx="0" cy="731520"/>
              </a:xfrm>
              <a:prstGeom prst="line">
                <a:avLst/>
              </a:prstGeom>
              <a:ln/>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flipV="1">
                <a:off x="8260701" y="1454543"/>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8260701" y="1437977"/>
                <a:ext cx="0" cy="365760"/>
              </a:xfrm>
              <a:prstGeom prst="line">
                <a:avLst/>
              </a:prstGeom>
              <a:ln/>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flipH="1" flipV="1">
                <a:off x="9982200" y="3114177"/>
                <a:ext cx="0" cy="274320"/>
              </a:xfrm>
              <a:prstGeom prst="line">
                <a:avLst/>
              </a:prstGeom>
              <a:ln w="19050">
                <a:prstDash val="dash"/>
              </a:ln>
            </p:spPr>
            <p:style>
              <a:lnRef idx="1">
                <a:schemeClr val="dk1"/>
              </a:lnRef>
              <a:fillRef idx="0">
                <a:schemeClr val="dk1"/>
              </a:fillRef>
              <a:effectRef idx="0">
                <a:schemeClr val="dk1"/>
              </a:effectRef>
              <a:fontRef idx="minor">
                <a:schemeClr val="tx1"/>
              </a:fontRef>
            </p:style>
          </p:cxnSp>
        </p:grpSp>
        <p:sp>
          <p:nvSpPr>
            <p:cNvPr id="73" name="TextBox 26"/>
            <p:cNvSpPr txBox="1"/>
            <p:nvPr/>
          </p:nvSpPr>
          <p:spPr>
            <a:xfrm>
              <a:off x="10467109" y="2889591"/>
              <a:ext cx="109459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Set point</a:t>
              </a:r>
              <a:endParaRPr lang="en-GB" dirty="0">
                <a:latin typeface="Times New Roman" panose="02020603050405020304" pitchFamily="18" charset="0"/>
                <a:cs typeface="Times New Roman" panose="02020603050405020304" pitchFamily="18" charset="0"/>
              </a:endParaRPr>
            </a:p>
          </p:txBody>
        </p:sp>
        <p:cxnSp>
          <p:nvCxnSpPr>
            <p:cNvPr id="27" name="Straight Arrow Connector 26"/>
            <p:cNvCxnSpPr/>
            <p:nvPr/>
          </p:nvCxnSpPr>
          <p:spPr>
            <a:xfrm flipH="1">
              <a:off x="10274762" y="2909268"/>
              <a:ext cx="58369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453979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16</a:t>
            </a:fld>
            <a:endParaRPr lang="en-US"/>
          </a:p>
        </p:txBody>
      </p:sp>
      <p:sp>
        <p:nvSpPr>
          <p:cNvPr id="4" name="Rectangle 3"/>
          <p:cNvSpPr/>
          <p:nvPr/>
        </p:nvSpPr>
        <p:spPr>
          <a:xfrm>
            <a:off x="285543" y="312448"/>
            <a:ext cx="5342360" cy="461665"/>
          </a:xfrm>
          <a:prstGeom prst="rect">
            <a:avLst/>
          </a:prstGeom>
        </p:spPr>
        <p:txBody>
          <a:bodyPr wrap="none">
            <a:spAutoFit/>
          </a:bodyPr>
          <a:lstStyle/>
          <a:p>
            <a:r>
              <a:rPr lang="en-US" altLang="en-US" sz="2400" b="1" dirty="0" smtClean="0">
                <a:solidFill>
                  <a:srgbClr val="FF0000"/>
                </a:solidFill>
                <a:latin typeface="Times New Roman" panose="02020603050405020304" pitchFamily="18" charset="0"/>
                <a:cs typeface="Times New Roman" panose="02020603050405020304" pitchFamily="18" charset="0"/>
              </a:rPr>
              <a:t>3- Feedforward-plus-Feedback </a:t>
            </a:r>
            <a:r>
              <a:rPr lang="en-US" altLang="en-US" sz="2400" b="1" dirty="0">
                <a:solidFill>
                  <a:srgbClr val="FF0000"/>
                </a:solidFill>
                <a:latin typeface="Times New Roman" panose="02020603050405020304" pitchFamily="18" charset="0"/>
                <a:cs typeface="Times New Roman" panose="02020603050405020304" pitchFamily="18" charset="0"/>
              </a:rPr>
              <a:t>Control</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87828" y="926513"/>
            <a:ext cx="10994572" cy="3268652"/>
          </a:xfrm>
          <a:prstGeom prst="rect">
            <a:avLst/>
          </a:prstGeom>
          <a:noFill/>
        </p:spPr>
        <p:txBody>
          <a:bodyPr wrap="square" rtlCol="0">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It is a combined system which consists of two loops feedforward and feedback loops. It is used when the controlled variable is function of many variables, so it is difficult to take  account for every possible load disturbance.  Feedforward is used for the load disturbance which has great effect on controlled variable. Feedback loop is used for controlled variable.</a:t>
            </a:r>
          </a:p>
          <a:p>
            <a:pPr>
              <a:lnSpc>
                <a:spcPct val="150000"/>
              </a:lnSpc>
            </a:pPr>
            <a:r>
              <a:rPr lang="en-US" altLang="en-US" sz="2000" dirty="0" smtClean="0">
                <a:latin typeface="Times New Roman" panose="02020603050405020304" pitchFamily="18" charset="0"/>
                <a:cs typeface="Times New Roman" panose="02020603050405020304" pitchFamily="18" charset="0"/>
              </a:rPr>
              <a:t>Controller </a:t>
            </a:r>
            <a:r>
              <a:rPr lang="en-US" altLang="en-US" sz="2000" dirty="0">
                <a:latin typeface="Times New Roman" panose="02020603050405020304" pitchFamily="18" charset="0"/>
                <a:cs typeface="Times New Roman" panose="02020603050405020304" pitchFamily="18" charset="0"/>
              </a:rPr>
              <a:t>with summing functions are used in these combined systems to total the </a:t>
            </a:r>
            <a:r>
              <a:rPr lang="en-US" altLang="en-US" sz="2000" dirty="0" smtClean="0">
                <a:latin typeface="Times New Roman" panose="02020603050405020304" pitchFamily="18" charset="0"/>
                <a:cs typeface="Times New Roman" panose="02020603050405020304" pitchFamily="18" charset="0"/>
              </a:rPr>
              <a:t>input </a:t>
            </a:r>
            <a:r>
              <a:rPr lang="en-US" altLang="en-US" sz="2000" dirty="0">
                <a:latin typeface="Times New Roman" panose="02020603050405020304" pitchFamily="18" charset="0"/>
                <a:cs typeface="Times New Roman" panose="02020603050405020304" pitchFamily="18" charset="0"/>
              </a:rPr>
              <a:t>from both the feedforward loop and the feedback loop, and send a unified </a:t>
            </a:r>
            <a:r>
              <a:rPr lang="en-US" altLang="en-US" sz="2000" dirty="0" smtClean="0">
                <a:latin typeface="Times New Roman" panose="02020603050405020304" pitchFamily="18" charset="0"/>
                <a:cs typeface="Times New Roman" panose="02020603050405020304" pitchFamily="18" charset="0"/>
              </a:rPr>
              <a:t>signal </a:t>
            </a:r>
            <a:r>
              <a:rPr lang="en-US" altLang="en-US" sz="2000" dirty="0">
                <a:latin typeface="Times New Roman" panose="02020603050405020304" pitchFamily="18" charset="0"/>
                <a:cs typeface="Times New Roman" panose="02020603050405020304" pitchFamily="18" charset="0"/>
              </a:rPr>
              <a:t>to the final control element.</a:t>
            </a:r>
          </a:p>
          <a:p>
            <a:pPr>
              <a:lnSpc>
                <a:spcPct val="15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44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17</a:t>
            </a:fld>
            <a:endParaRPr lang="en-US"/>
          </a:p>
        </p:txBody>
      </p:sp>
      <p:sp>
        <p:nvSpPr>
          <p:cNvPr id="3" name="TextBox 2"/>
          <p:cNvSpPr txBox="1"/>
          <p:nvPr/>
        </p:nvSpPr>
        <p:spPr>
          <a:xfrm>
            <a:off x="558799" y="251767"/>
            <a:ext cx="181428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Example 4 </a:t>
            </a:r>
            <a:endParaRPr lang="en-US" sz="2400" b="1" dirty="0">
              <a:solidFill>
                <a:srgbClr val="FF0000"/>
              </a:solidFill>
              <a:latin typeface="Times New Roman" panose="02020603050405020304" pitchFamily="18" charset="0"/>
              <a:cs typeface="Times New Roman" panose="02020603050405020304" pitchFamily="18" charset="0"/>
            </a:endParaRPr>
          </a:p>
        </p:txBody>
      </p:sp>
      <p:grpSp>
        <p:nvGrpSpPr>
          <p:cNvPr id="51" name="Group 50"/>
          <p:cNvGrpSpPr/>
          <p:nvPr/>
        </p:nvGrpSpPr>
        <p:grpSpPr>
          <a:xfrm>
            <a:off x="6762969" y="1199712"/>
            <a:ext cx="5049505" cy="3914990"/>
            <a:chOff x="6366022" y="1199712"/>
            <a:chExt cx="5049505" cy="3914990"/>
          </a:xfrm>
        </p:grpSpPr>
        <p:cxnSp>
          <p:nvCxnSpPr>
            <p:cNvPr id="5" name="Straight Connector 4"/>
            <p:cNvCxnSpPr/>
            <p:nvPr/>
          </p:nvCxnSpPr>
          <p:spPr>
            <a:xfrm>
              <a:off x="9577802" y="2299002"/>
              <a:ext cx="0" cy="1737360"/>
            </a:xfrm>
            <a:prstGeom prst="line">
              <a:avLst/>
            </a:prstGeom>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7878357" y="2387477"/>
              <a:ext cx="0" cy="1645920"/>
            </a:xfrm>
            <a:prstGeom prst="line">
              <a:avLst/>
            </a:prstGeom>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flipH="1" flipV="1">
              <a:off x="7878357" y="4054165"/>
              <a:ext cx="1699445" cy="7082"/>
            </a:xfrm>
            <a:prstGeom prst="line">
              <a:avLst/>
            </a:prstGeom>
            <a:ln/>
          </p:spPr>
          <p:style>
            <a:lnRef idx="3">
              <a:schemeClr val="dk1"/>
            </a:lnRef>
            <a:fillRef idx="0">
              <a:schemeClr val="dk1"/>
            </a:fillRef>
            <a:effectRef idx="2">
              <a:schemeClr val="dk1"/>
            </a:effectRef>
            <a:fontRef idx="minor">
              <a:schemeClr val="tx1"/>
            </a:fontRef>
          </p:style>
        </p:cxnSp>
        <p:sp>
          <p:nvSpPr>
            <p:cNvPr id="8" name="Freeform 7"/>
            <p:cNvSpPr/>
            <p:nvPr/>
          </p:nvSpPr>
          <p:spPr>
            <a:xfrm>
              <a:off x="7901356" y="2914982"/>
              <a:ext cx="1633054" cy="55270"/>
            </a:xfrm>
            <a:custGeom>
              <a:avLst/>
              <a:gdLst>
                <a:gd name="connsiteX0" fmla="*/ 0 w 1258606"/>
                <a:gd name="connsiteY0" fmla="*/ 125260 h 160072"/>
                <a:gd name="connsiteX1" fmla="*/ 100208 w 1258606"/>
                <a:gd name="connsiteY1" fmla="*/ 0 h 160072"/>
                <a:gd name="connsiteX2" fmla="*/ 187890 w 1258606"/>
                <a:gd name="connsiteY2" fmla="*/ 125260 h 160072"/>
                <a:gd name="connsiteX3" fmla="*/ 338203 w 1258606"/>
                <a:gd name="connsiteY3" fmla="*/ 25052 h 160072"/>
                <a:gd name="connsiteX4" fmla="*/ 425885 w 1258606"/>
                <a:gd name="connsiteY4" fmla="*/ 87682 h 160072"/>
                <a:gd name="connsiteX5" fmla="*/ 425885 w 1258606"/>
                <a:gd name="connsiteY5" fmla="*/ 125260 h 160072"/>
                <a:gd name="connsiteX6" fmla="*/ 588723 w 1258606"/>
                <a:gd name="connsiteY6" fmla="*/ 25052 h 160072"/>
                <a:gd name="connsiteX7" fmla="*/ 713983 w 1258606"/>
                <a:gd name="connsiteY7" fmla="*/ 137786 h 160072"/>
                <a:gd name="connsiteX8" fmla="*/ 864296 w 1258606"/>
                <a:gd name="connsiteY8" fmla="*/ 37578 h 160072"/>
                <a:gd name="connsiteX9" fmla="*/ 989556 w 1258606"/>
                <a:gd name="connsiteY9" fmla="*/ 150312 h 160072"/>
                <a:gd name="connsiteX10" fmla="*/ 1127342 w 1258606"/>
                <a:gd name="connsiteY10" fmla="*/ 25052 h 160072"/>
                <a:gd name="connsiteX11" fmla="*/ 1252603 w 1258606"/>
                <a:gd name="connsiteY11" fmla="*/ 150312 h 160072"/>
                <a:gd name="connsiteX12" fmla="*/ 1240076 w 1258606"/>
                <a:gd name="connsiteY12" fmla="*/ 150312 h 160072"/>
                <a:gd name="connsiteX13" fmla="*/ 1252603 w 1258606"/>
                <a:gd name="connsiteY13" fmla="*/ 137786 h 16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8606" h="160072">
                  <a:moveTo>
                    <a:pt x="0" y="125260"/>
                  </a:moveTo>
                  <a:cubicBezTo>
                    <a:pt x="34446" y="62630"/>
                    <a:pt x="68893" y="0"/>
                    <a:pt x="100208" y="0"/>
                  </a:cubicBezTo>
                  <a:cubicBezTo>
                    <a:pt x="131523" y="0"/>
                    <a:pt x="148224" y="121085"/>
                    <a:pt x="187890" y="125260"/>
                  </a:cubicBezTo>
                  <a:cubicBezTo>
                    <a:pt x="227556" y="129435"/>
                    <a:pt x="298537" y="31315"/>
                    <a:pt x="338203" y="25052"/>
                  </a:cubicBezTo>
                  <a:cubicBezTo>
                    <a:pt x="377869" y="18789"/>
                    <a:pt x="411271" y="70981"/>
                    <a:pt x="425885" y="87682"/>
                  </a:cubicBezTo>
                  <a:cubicBezTo>
                    <a:pt x="440499" y="104383"/>
                    <a:pt x="398745" y="135698"/>
                    <a:pt x="425885" y="125260"/>
                  </a:cubicBezTo>
                  <a:cubicBezTo>
                    <a:pt x="453025" y="114822"/>
                    <a:pt x="540707" y="22964"/>
                    <a:pt x="588723" y="25052"/>
                  </a:cubicBezTo>
                  <a:cubicBezTo>
                    <a:pt x="636739" y="27140"/>
                    <a:pt x="668054" y="135698"/>
                    <a:pt x="713983" y="137786"/>
                  </a:cubicBezTo>
                  <a:cubicBezTo>
                    <a:pt x="759912" y="139874"/>
                    <a:pt x="818367" y="35490"/>
                    <a:pt x="864296" y="37578"/>
                  </a:cubicBezTo>
                  <a:cubicBezTo>
                    <a:pt x="910225" y="39666"/>
                    <a:pt x="945715" y="152400"/>
                    <a:pt x="989556" y="150312"/>
                  </a:cubicBezTo>
                  <a:cubicBezTo>
                    <a:pt x="1033397" y="148224"/>
                    <a:pt x="1083501" y="25052"/>
                    <a:pt x="1127342" y="25052"/>
                  </a:cubicBezTo>
                  <a:cubicBezTo>
                    <a:pt x="1171183" y="25052"/>
                    <a:pt x="1252603" y="150312"/>
                    <a:pt x="1252603" y="150312"/>
                  </a:cubicBezTo>
                  <a:cubicBezTo>
                    <a:pt x="1271392" y="171189"/>
                    <a:pt x="1240076" y="152400"/>
                    <a:pt x="1240076" y="150312"/>
                  </a:cubicBezTo>
                  <a:cubicBezTo>
                    <a:pt x="1240076" y="148224"/>
                    <a:pt x="1246339" y="143005"/>
                    <a:pt x="1252603" y="137786"/>
                  </a:cubicBezTo>
                </a:path>
              </a:pathLst>
            </a:custGeom>
            <a:ln/>
          </p:spPr>
          <p:style>
            <a:lnRef idx="3">
              <a:schemeClr val="dk1"/>
            </a:lnRef>
            <a:fillRef idx="0">
              <a:schemeClr val="dk1"/>
            </a:fillRef>
            <a:effectRef idx="2">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p>
          </p:txBody>
        </p:sp>
        <p:cxnSp>
          <p:nvCxnSpPr>
            <p:cNvPr id="9" name="Straight Connector 8"/>
            <p:cNvCxnSpPr/>
            <p:nvPr/>
          </p:nvCxnSpPr>
          <p:spPr>
            <a:xfrm>
              <a:off x="8040129" y="3621509"/>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212974" y="3512159"/>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978841" y="318837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971550" y="3434339"/>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961378" y="2970252"/>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040129" y="3341846"/>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040021" y="2070316"/>
              <a:ext cx="11655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8205620" y="2084778"/>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8238106" y="3805933"/>
              <a:ext cx="715590" cy="122690"/>
              <a:chOff x="1505211" y="2016145"/>
              <a:chExt cx="1257842" cy="138332"/>
            </a:xfrm>
          </p:grpSpPr>
          <p:grpSp>
            <p:nvGrpSpPr>
              <p:cNvPr id="31" name="Group 30"/>
              <p:cNvGrpSpPr/>
              <p:nvPr/>
            </p:nvGrpSpPr>
            <p:grpSpPr>
              <a:xfrm>
                <a:off x="1505211" y="2028096"/>
                <a:ext cx="627346" cy="126381"/>
                <a:chOff x="1505211" y="2028096"/>
                <a:chExt cx="627346" cy="126381"/>
              </a:xfrm>
            </p:grpSpPr>
            <p:grpSp>
              <p:nvGrpSpPr>
                <p:cNvPr id="38" name="Group 37"/>
                <p:cNvGrpSpPr/>
                <p:nvPr/>
              </p:nvGrpSpPr>
              <p:grpSpPr>
                <a:xfrm>
                  <a:off x="1505211" y="2040047"/>
                  <a:ext cx="315238" cy="114430"/>
                  <a:chOff x="1505211" y="2040047"/>
                  <a:chExt cx="315238" cy="114430"/>
                </a:xfrm>
              </p:grpSpPr>
              <p:cxnSp>
                <p:nvCxnSpPr>
                  <p:cNvPr id="41" name="Straight Connector 40"/>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2135707" y="2016145"/>
                <a:ext cx="627346" cy="126381"/>
                <a:chOff x="1505211" y="2028096"/>
                <a:chExt cx="627346" cy="126381"/>
              </a:xfrm>
            </p:grpSpPr>
            <p:grpSp>
              <p:nvGrpSpPr>
                <p:cNvPr id="33" name="Group 32"/>
                <p:cNvGrpSpPr/>
                <p:nvPr/>
              </p:nvGrpSpPr>
              <p:grpSpPr>
                <a:xfrm>
                  <a:off x="1505211" y="2040047"/>
                  <a:ext cx="315238" cy="114430"/>
                  <a:chOff x="1505211" y="2040047"/>
                  <a:chExt cx="315238" cy="114430"/>
                </a:xfrm>
              </p:grpSpPr>
              <p:cxnSp>
                <p:nvCxnSpPr>
                  <p:cNvPr id="36" name="Straight Connector 35"/>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p:nvPr/>
          </p:nvCxnSpPr>
          <p:spPr>
            <a:xfrm>
              <a:off x="7971550" y="3712208"/>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156772" y="3157912"/>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8258113" y="3936905"/>
              <a:ext cx="0" cy="822960"/>
            </a:xfrm>
            <a:prstGeom prst="line">
              <a:avLst/>
            </a:prstGeom>
            <a:ln/>
          </p:spPr>
          <p:style>
            <a:lnRef idx="3">
              <a:schemeClr val="dk1"/>
            </a:lnRef>
            <a:fillRef idx="0">
              <a:schemeClr val="dk1"/>
            </a:fillRef>
            <a:effectRef idx="2">
              <a:schemeClr val="dk1"/>
            </a:effectRef>
            <a:fontRef idx="minor">
              <a:schemeClr val="tx1"/>
            </a:fontRef>
          </p:style>
        </p:cxnSp>
        <p:sp>
          <p:nvSpPr>
            <p:cNvPr id="22" name="TextBox 26"/>
            <p:cNvSpPr txBox="1"/>
            <p:nvPr/>
          </p:nvSpPr>
          <p:spPr>
            <a:xfrm>
              <a:off x="6366022" y="4524352"/>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Steam in</a:t>
              </a:r>
              <a:endParaRPr lang="en-GB" sz="2000" dirty="0">
                <a:latin typeface="Times New Roman" panose="02020603050405020304" pitchFamily="18" charset="0"/>
                <a:cs typeface="Times New Roman" panose="02020603050405020304" pitchFamily="18" charset="0"/>
              </a:endParaRPr>
            </a:p>
          </p:txBody>
        </p:sp>
        <p:sp>
          <p:nvSpPr>
            <p:cNvPr id="24" name="Right Arrow 23"/>
            <p:cNvSpPr/>
            <p:nvPr/>
          </p:nvSpPr>
          <p:spPr>
            <a:xfrm rot="16200000">
              <a:off x="8391473" y="4416869"/>
              <a:ext cx="652821" cy="1146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5" name="TextBox 30"/>
            <p:cNvSpPr txBox="1"/>
            <p:nvPr/>
          </p:nvSpPr>
          <p:spPr>
            <a:xfrm>
              <a:off x="8471595" y="4776148"/>
              <a:ext cx="420804"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Q</a:t>
              </a:r>
              <a:endParaRPr lang="en-GB" sz="1600" dirty="0">
                <a:latin typeface="Times New Roman" panose="02020603050405020304" pitchFamily="18" charset="0"/>
                <a:cs typeface="Times New Roman" panose="02020603050405020304" pitchFamily="18" charset="0"/>
              </a:endParaRPr>
            </a:p>
          </p:txBody>
        </p:sp>
        <p:cxnSp>
          <p:nvCxnSpPr>
            <p:cNvPr id="26" name="Straight Arrow Connector 25"/>
            <p:cNvCxnSpPr/>
            <p:nvPr/>
          </p:nvCxnSpPr>
          <p:spPr>
            <a:xfrm>
              <a:off x="9577802" y="3903837"/>
              <a:ext cx="180490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7640392" y="4753912"/>
              <a:ext cx="5977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8953698" y="3892064"/>
              <a:ext cx="0"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9278346" y="2970252"/>
              <a:ext cx="0" cy="11097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0" name="TextBox 25"/>
            <p:cNvSpPr txBox="1"/>
            <p:nvPr/>
          </p:nvSpPr>
          <p:spPr>
            <a:xfrm>
              <a:off x="8923097" y="3095794"/>
              <a:ext cx="40066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h</a:t>
              </a:r>
              <a:endParaRPr lang="en-GB" sz="2400" baseline="-25000" dirty="0">
                <a:latin typeface="Times New Roman" panose="02020603050405020304" pitchFamily="18" charset="0"/>
                <a:cs typeface="Times New Roman" panose="02020603050405020304" pitchFamily="18" charset="0"/>
              </a:endParaRPr>
            </a:p>
          </p:txBody>
        </p:sp>
        <p:cxnSp>
          <p:nvCxnSpPr>
            <p:cNvPr id="44" name="Straight Connector 43"/>
            <p:cNvCxnSpPr/>
            <p:nvPr/>
          </p:nvCxnSpPr>
          <p:spPr>
            <a:xfrm flipH="1">
              <a:off x="9123427" y="1885650"/>
              <a:ext cx="1201909" cy="0"/>
            </a:xfrm>
            <a:prstGeom prst="line">
              <a:avLst/>
            </a:prstGeom>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9092190" y="1885650"/>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25"/>
            <p:cNvSpPr txBox="1"/>
            <p:nvPr/>
          </p:nvSpPr>
          <p:spPr>
            <a:xfrm>
              <a:off x="9473825" y="1199712"/>
              <a:ext cx="112049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2</a:t>
              </a:r>
              <a:endParaRPr lang="en-GB" sz="2400" baseline="-25000" dirty="0">
                <a:latin typeface="Times New Roman" panose="02020603050405020304" pitchFamily="18" charset="0"/>
                <a:cs typeface="Times New Roman" panose="02020603050405020304" pitchFamily="18" charset="0"/>
              </a:endParaRPr>
            </a:p>
          </p:txBody>
        </p:sp>
        <p:sp>
          <p:nvSpPr>
            <p:cNvPr id="47" name="TextBox 25"/>
            <p:cNvSpPr txBox="1"/>
            <p:nvPr/>
          </p:nvSpPr>
          <p:spPr>
            <a:xfrm>
              <a:off x="10295036" y="3211528"/>
              <a:ext cx="112049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smtClean="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3</a:t>
              </a:r>
              <a:endParaRPr lang="en-GB" sz="2400" baseline="-25000" dirty="0">
                <a:latin typeface="Times New Roman" panose="02020603050405020304" pitchFamily="18" charset="0"/>
                <a:cs typeface="Times New Roman" panose="02020603050405020304" pitchFamily="18" charset="0"/>
              </a:endParaRPr>
            </a:p>
          </p:txBody>
        </p:sp>
        <p:sp>
          <p:nvSpPr>
            <p:cNvPr id="48" name="TextBox 25"/>
            <p:cNvSpPr txBox="1"/>
            <p:nvPr/>
          </p:nvSpPr>
          <p:spPr>
            <a:xfrm>
              <a:off x="6910266" y="1507815"/>
              <a:ext cx="112049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T</a:t>
              </a:r>
              <a:r>
                <a:rPr lang="en-US" sz="2400" baseline="-25000" dirty="0">
                  <a:latin typeface="Times New Roman" panose="02020603050405020304" pitchFamily="18" charset="0"/>
                  <a:cs typeface="Times New Roman" panose="02020603050405020304" pitchFamily="18" charset="0"/>
                </a:rPr>
                <a:t>1</a:t>
              </a:r>
              <a:endParaRPr lang="en-GB" sz="2400" baseline="-25000"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49" name="TextBox 48"/>
              <p:cNvSpPr txBox="1"/>
              <p:nvPr/>
            </p:nvSpPr>
            <p:spPr>
              <a:xfrm>
                <a:off x="377371" y="870857"/>
                <a:ext cx="5988651" cy="1323439"/>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Consider the heating vessel below . The temperature of the outlet stream T3 is function of many variables</a:t>
                </a:r>
              </a:p>
              <a:p>
                <a:endParaRPr lang="en-US" sz="20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3</m:t>
                          </m:r>
                        </m:sub>
                      </m:sSub>
                      <m:r>
                        <a:rPr lang="en-US" sz="2000" b="0" i="1" smtClean="0">
                          <a:latin typeface="Cambria Math" panose="02040503050406030204" pitchFamily="18" charset="0"/>
                        </a:rPr>
                        <m:t>=</m:t>
                      </m:r>
                      <m:r>
                        <a:rPr lang="en-US" sz="2000" b="0" i="1" smtClean="0">
                          <a:latin typeface="Cambria Math" panose="02040503050406030204" pitchFamily="18" charset="0"/>
                        </a:rPr>
                        <m:t>𝑓</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r>
                        <a:rPr lang="en-US" sz="2000" b="0" i="1" smtClean="0">
                          <a:latin typeface="Cambria Math" panose="02040503050406030204" pitchFamily="18" charset="0"/>
                        </a:rPr>
                        <m:t>𝑄</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oMath>
                  </m:oMathPara>
                </a14:m>
                <a:endParaRPr lang="en-US" sz="2000" dirty="0"/>
              </a:p>
            </p:txBody>
          </p:sp>
        </mc:Choice>
        <mc:Fallback xmlns="">
          <p:sp>
            <p:nvSpPr>
              <p:cNvPr id="49" name="TextBox 48"/>
              <p:cNvSpPr txBox="1">
                <a:spLocks noRot="1" noChangeAspect="1" noMove="1" noResize="1" noEditPoints="1" noAdjustHandles="1" noChangeArrowheads="1" noChangeShapeType="1" noTextEdit="1"/>
              </p:cNvSpPr>
              <p:nvPr/>
            </p:nvSpPr>
            <p:spPr>
              <a:xfrm>
                <a:off x="377371" y="870857"/>
                <a:ext cx="5988651" cy="1323439"/>
              </a:xfrm>
              <a:prstGeom prst="rect">
                <a:avLst/>
              </a:prstGeom>
              <a:blipFill>
                <a:blip r:embed="rId2"/>
                <a:stretch>
                  <a:fillRect l="-1120" t="-2765" b="-3687"/>
                </a:stretch>
              </a:blipFill>
            </p:spPr>
            <p:txBody>
              <a:bodyPr/>
              <a:lstStyle/>
              <a:p>
                <a:r>
                  <a:rPr lang="en-US">
                    <a:noFill/>
                  </a:rPr>
                  <a:t> </a:t>
                </a:r>
              </a:p>
            </p:txBody>
          </p:sp>
        </mc:Fallback>
      </mc:AlternateContent>
      <p:sp>
        <p:nvSpPr>
          <p:cNvPr id="50" name="TextBox 49"/>
          <p:cNvSpPr txBox="1"/>
          <p:nvPr/>
        </p:nvSpPr>
        <p:spPr>
          <a:xfrm>
            <a:off x="418810" y="2399217"/>
            <a:ext cx="6782547"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Inlet flowrate m</a:t>
            </a:r>
            <a:r>
              <a:rPr lang="en-US" sz="2000" baseline="-25000" dirty="0" smtClean="0">
                <a:latin typeface="Times New Roman" panose="02020603050405020304" pitchFamily="18" charset="0"/>
                <a:cs typeface="Times New Roman" panose="02020603050405020304" pitchFamily="18" charset="0"/>
              </a:rPr>
              <a:t>1</a:t>
            </a:r>
            <a:r>
              <a:rPr lang="en-US" sz="2000" dirty="0" smtClean="0">
                <a:latin typeface="Times New Roman" panose="02020603050405020304" pitchFamily="18" charset="0"/>
                <a:cs typeface="Times New Roman" panose="02020603050405020304" pitchFamily="18" charset="0"/>
              </a:rPr>
              <a:t> is more effective on the controlled variable T</a:t>
            </a:r>
            <a:r>
              <a:rPr lang="en-US" sz="2000" baseline="-25000" dirty="0" smtClean="0">
                <a:latin typeface="Times New Roman" panose="02020603050405020304" pitchFamily="18" charset="0"/>
                <a:cs typeface="Times New Roman" panose="02020603050405020304" pitchFamily="18" charset="0"/>
              </a:rPr>
              <a:t>3</a:t>
            </a:r>
            <a:endParaRPr lang="en-US" sz="2000" baseline="-25000" dirty="0">
              <a:latin typeface="Times New Roman" panose="02020603050405020304" pitchFamily="18" charset="0"/>
              <a:cs typeface="Times New Roman" panose="02020603050405020304" pitchFamily="18" charset="0"/>
            </a:endParaRPr>
          </a:p>
        </p:txBody>
      </p:sp>
      <p:sp>
        <p:nvSpPr>
          <p:cNvPr id="52" name="TextBox 51"/>
          <p:cNvSpPr txBox="1"/>
          <p:nvPr/>
        </p:nvSpPr>
        <p:spPr>
          <a:xfrm>
            <a:off x="473667" y="2972683"/>
            <a:ext cx="6782547"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Use feedforward –pulse - feedback loop to control the temperature of outlet stream T</a:t>
            </a:r>
            <a:r>
              <a:rPr lang="en-US" sz="2000" baseline="-25000" dirty="0" smtClean="0">
                <a:latin typeface="Times New Roman" panose="02020603050405020304" pitchFamily="18" charset="0"/>
                <a:cs typeface="Times New Roman" panose="02020603050405020304" pitchFamily="18" charset="0"/>
              </a:rPr>
              <a:t>3</a:t>
            </a:r>
            <a:r>
              <a:rPr lang="en-US" sz="2000" dirty="0" smtClean="0">
                <a:latin typeface="Times New Roman" panose="02020603050405020304" pitchFamily="18" charset="0"/>
                <a:cs typeface="Times New Roman" panose="02020603050405020304" pitchFamily="18" charset="0"/>
              </a:rPr>
              <a:t>.</a:t>
            </a:r>
            <a:endParaRPr lang="en-US" sz="20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792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928554" y="6356350"/>
            <a:ext cx="425245" cy="365125"/>
          </a:xfrm>
        </p:spPr>
        <p:txBody>
          <a:bodyPr/>
          <a:lstStyle/>
          <a:p>
            <a:fld id="{C1227082-9623-4AB1-B9BE-6FF402288CC8}" type="slidenum">
              <a:rPr lang="en-US" sz="1600" b="1" smtClean="0">
                <a:solidFill>
                  <a:srgbClr val="FF0000"/>
                </a:solidFill>
              </a:rPr>
              <a:t>18</a:t>
            </a:fld>
            <a:endParaRPr lang="en-US" sz="1600" b="1" dirty="0">
              <a:solidFill>
                <a:srgbClr val="FF0000"/>
              </a:solidFill>
            </a:endParaRPr>
          </a:p>
        </p:txBody>
      </p:sp>
      <p:sp>
        <p:nvSpPr>
          <p:cNvPr id="124" name="TextBox 2"/>
          <p:cNvSpPr txBox="1"/>
          <p:nvPr/>
        </p:nvSpPr>
        <p:spPr>
          <a:xfrm>
            <a:off x="287636" y="156555"/>
            <a:ext cx="140099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Solution </a:t>
            </a:r>
            <a:endParaRPr lang="en-US" sz="2400" b="1" dirty="0">
              <a:solidFill>
                <a:srgbClr val="FF000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2335085" y="387387"/>
            <a:ext cx="8806091" cy="5601560"/>
            <a:chOff x="2122463" y="518910"/>
            <a:chExt cx="8806091" cy="5601560"/>
          </a:xfrm>
        </p:grpSpPr>
        <p:cxnSp>
          <p:nvCxnSpPr>
            <p:cNvPr id="33" name="Straight Connector 32"/>
            <p:cNvCxnSpPr/>
            <p:nvPr/>
          </p:nvCxnSpPr>
          <p:spPr>
            <a:xfrm>
              <a:off x="4236630" y="4230408"/>
              <a:ext cx="1005840" cy="0"/>
            </a:xfrm>
            <a:prstGeom prst="line">
              <a:avLst/>
            </a:prstGeom>
            <a:ln/>
          </p:spPr>
          <p:style>
            <a:lnRef idx="1">
              <a:schemeClr val="dk1"/>
            </a:lnRef>
            <a:fillRef idx="0">
              <a:schemeClr val="dk1"/>
            </a:fillRef>
            <a:effectRef idx="0">
              <a:schemeClr val="dk1"/>
            </a:effectRef>
            <a:fontRef idx="minor">
              <a:schemeClr val="tx1"/>
            </a:fontRef>
          </p:style>
        </p:cxnSp>
        <p:grpSp>
          <p:nvGrpSpPr>
            <p:cNvPr id="34" name="Group 33"/>
            <p:cNvGrpSpPr/>
            <p:nvPr/>
          </p:nvGrpSpPr>
          <p:grpSpPr>
            <a:xfrm>
              <a:off x="4141373" y="4467120"/>
              <a:ext cx="231327" cy="173160"/>
              <a:chOff x="1446281" y="3464685"/>
              <a:chExt cx="209086" cy="144476"/>
            </a:xfrm>
          </p:grpSpPr>
          <p:cxnSp>
            <p:nvCxnSpPr>
              <p:cNvPr id="104" name="Straight Connector 103"/>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35" name="Group 34"/>
            <p:cNvGrpSpPr/>
            <p:nvPr/>
          </p:nvGrpSpPr>
          <p:grpSpPr>
            <a:xfrm>
              <a:off x="4343891" y="4183333"/>
              <a:ext cx="231327" cy="173160"/>
              <a:chOff x="1446281" y="3464685"/>
              <a:chExt cx="209086" cy="144476"/>
            </a:xfrm>
          </p:grpSpPr>
          <p:cxnSp>
            <p:nvCxnSpPr>
              <p:cNvPr id="102" name="Straight Connector 101"/>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36" name="Group 35"/>
            <p:cNvGrpSpPr/>
            <p:nvPr/>
          </p:nvGrpSpPr>
          <p:grpSpPr>
            <a:xfrm>
              <a:off x="5110061" y="5436953"/>
              <a:ext cx="231327" cy="173160"/>
              <a:chOff x="1446281" y="3464685"/>
              <a:chExt cx="209086" cy="144476"/>
            </a:xfrm>
          </p:grpSpPr>
          <p:cxnSp>
            <p:nvCxnSpPr>
              <p:cNvPr id="100" name="Straight Connector 99"/>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01" name="Straight Connector 100"/>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45" name="Group 44"/>
            <p:cNvGrpSpPr/>
            <p:nvPr/>
          </p:nvGrpSpPr>
          <p:grpSpPr>
            <a:xfrm>
              <a:off x="7082538" y="5690800"/>
              <a:ext cx="231327" cy="173160"/>
              <a:chOff x="1446281" y="3464685"/>
              <a:chExt cx="209086" cy="144476"/>
            </a:xfrm>
          </p:grpSpPr>
          <p:cxnSp>
            <p:nvCxnSpPr>
              <p:cNvPr id="89" name="Straight Connector 88"/>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90" name="Straight Connector 89"/>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46" name="Group 45"/>
            <p:cNvGrpSpPr/>
            <p:nvPr/>
          </p:nvGrpSpPr>
          <p:grpSpPr>
            <a:xfrm>
              <a:off x="4736267" y="4136384"/>
              <a:ext cx="231327" cy="173160"/>
              <a:chOff x="1446281" y="3464685"/>
              <a:chExt cx="209086" cy="144476"/>
            </a:xfrm>
          </p:grpSpPr>
          <p:cxnSp>
            <p:nvCxnSpPr>
              <p:cNvPr id="87" name="Straight Connector 86"/>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88" name="Straight Connector 87"/>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47" name="Group 46"/>
            <p:cNvGrpSpPr/>
            <p:nvPr/>
          </p:nvGrpSpPr>
          <p:grpSpPr>
            <a:xfrm>
              <a:off x="6263065" y="5698415"/>
              <a:ext cx="231327" cy="173160"/>
              <a:chOff x="1446281" y="3464685"/>
              <a:chExt cx="209086" cy="144476"/>
            </a:xfrm>
          </p:grpSpPr>
          <p:cxnSp>
            <p:nvCxnSpPr>
              <p:cNvPr id="85" name="Straight Connector 84"/>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86" name="Straight Connector 85"/>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57" name="Straight Connector 56"/>
            <p:cNvCxnSpPr/>
            <p:nvPr/>
          </p:nvCxnSpPr>
          <p:spPr>
            <a:xfrm>
              <a:off x="5276405" y="5793537"/>
              <a:ext cx="2286419" cy="0"/>
            </a:xfrm>
            <a:prstGeom prst="line">
              <a:avLst/>
            </a:prstGeom>
          </p:spPr>
          <p:style>
            <a:lnRef idx="1">
              <a:schemeClr val="dk1"/>
            </a:lnRef>
            <a:fillRef idx="0">
              <a:schemeClr val="dk1"/>
            </a:fillRef>
            <a:effectRef idx="0">
              <a:schemeClr val="dk1"/>
            </a:effectRef>
            <a:fontRef idx="minor">
              <a:schemeClr val="tx1"/>
            </a:fontRef>
          </p:style>
        </p:cxnSp>
        <p:grpSp>
          <p:nvGrpSpPr>
            <p:cNvPr id="58" name="Group 57"/>
            <p:cNvGrpSpPr/>
            <p:nvPr/>
          </p:nvGrpSpPr>
          <p:grpSpPr>
            <a:xfrm>
              <a:off x="5597101" y="5686143"/>
              <a:ext cx="231327" cy="173160"/>
              <a:chOff x="1446281" y="3464685"/>
              <a:chExt cx="209086" cy="144476"/>
            </a:xfrm>
          </p:grpSpPr>
          <p:cxnSp>
            <p:nvCxnSpPr>
              <p:cNvPr id="81" name="Straight Connector 8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59" name="Group 58"/>
            <p:cNvGrpSpPr/>
            <p:nvPr/>
          </p:nvGrpSpPr>
          <p:grpSpPr>
            <a:xfrm>
              <a:off x="5147907" y="4851758"/>
              <a:ext cx="231327" cy="173160"/>
              <a:chOff x="1446281" y="3464685"/>
              <a:chExt cx="209086" cy="144476"/>
            </a:xfrm>
          </p:grpSpPr>
          <p:cxnSp>
            <p:nvCxnSpPr>
              <p:cNvPr id="79" name="Straight Connector 78"/>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80" name="Straight Connector 79"/>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sp>
          <p:nvSpPr>
            <p:cNvPr id="66" name="TextBox 26"/>
            <p:cNvSpPr txBox="1"/>
            <p:nvPr/>
          </p:nvSpPr>
          <p:spPr>
            <a:xfrm>
              <a:off x="7671623" y="4633405"/>
              <a:ext cx="11291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Set point</a:t>
              </a:r>
              <a:endParaRPr lang="en-GB"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7937971" y="2809758"/>
              <a:ext cx="0" cy="1737360"/>
            </a:xfrm>
            <a:prstGeom prst="line">
              <a:avLst/>
            </a:prstGeom>
            <a:ln/>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6238526" y="2898233"/>
              <a:ext cx="0" cy="1645920"/>
            </a:xfrm>
            <a:prstGeom prst="line">
              <a:avLst/>
            </a:prstGeom>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flipH="1" flipV="1">
              <a:off x="6238526" y="4564921"/>
              <a:ext cx="1699445" cy="7082"/>
            </a:xfrm>
            <a:prstGeom prst="line">
              <a:avLst/>
            </a:prstGeom>
            <a:ln/>
          </p:spPr>
          <p:style>
            <a:lnRef idx="3">
              <a:schemeClr val="dk1"/>
            </a:lnRef>
            <a:fillRef idx="0">
              <a:schemeClr val="dk1"/>
            </a:fillRef>
            <a:effectRef idx="2">
              <a:schemeClr val="dk1"/>
            </a:effectRef>
            <a:fontRef idx="minor">
              <a:schemeClr val="tx1"/>
            </a:fontRef>
          </p:style>
        </p:cxnSp>
        <p:sp>
          <p:nvSpPr>
            <p:cNvPr id="7" name="Freeform 6"/>
            <p:cNvSpPr/>
            <p:nvPr/>
          </p:nvSpPr>
          <p:spPr>
            <a:xfrm>
              <a:off x="6261525" y="3425738"/>
              <a:ext cx="1633054" cy="55270"/>
            </a:xfrm>
            <a:custGeom>
              <a:avLst/>
              <a:gdLst>
                <a:gd name="connsiteX0" fmla="*/ 0 w 1258606"/>
                <a:gd name="connsiteY0" fmla="*/ 125260 h 160072"/>
                <a:gd name="connsiteX1" fmla="*/ 100208 w 1258606"/>
                <a:gd name="connsiteY1" fmla="*/ 0 h 160072"/>
                <a:gd name="connsiteX2" fmla="*/ 187890 w 1258606"/>
                <a:gd name="connsiteY2" fmla="*/ 125260 h 160072"/>
                <a:gd name="connsiteX3" fmla="*/ 338203 w 1258606"/>
                <a:gd name="connsiteY3" fmla="*/ 25052 h 160072"/>
                <a:gd name="connsiteX4" fmla="*/ 425885 w 1258606"/>
                <a:gd name="connsiteY4" fmla="*/ 87682 h 160072"/>
                <a:gd name="connsiteX5" fmla="*/ 425885 w 1258606"/>
                <a:gd name="connsiteY5" fmla="*/ 125260 h 160072"/>
                <a:gd name="connsiteX6" fmla="*/ 588723 w 1258606"/>
                <a:gd name="connsiteY6" fmla="*/ 25052 h 160072"/>
                <a:gd name="connsiteX7" fmla="*/ 713983 w 1258606"/>
                <a:gd name="connsiteY7" fmla="*/ 137786 h 160072"/>
                <a:gd name="connsiteX8" fmla="*/ 864296 w 1258606"/>
                <a:gd name="connsiteY8" fmla="*/ 37578 h 160072"/>
                <a:gd name="connsiteX9" fmla="*/ 989556 w 1258606"/>
                <a:gd name="connsiteY9" fmla="*/ 150312 h 160072"/>
                <a:gd name="connsiteX10" fmla="*/ 1127342 w 1258606"/>
                <a:gd name="connsiteY10" fmla="*/ 25052 h 160072"/>
                <a:gd name="connsiteX11" fmla="*/ 1252603 w 1258606"/>
                <a:gd name="connsiteY11" fmla="*/ 150312 h 160072"/>
                <a:gd name="connsiteX12" fmla="*/ 1240076 w 1258606"/>
                <a:gd name="connsiteY12" fmla="*/ 150312 h 160072"/>
                <a:gd name="connsiteX13" fmla="*/ 1252603 w 1258606"/>
                <a:gd name="connsiteY13" fmla="*/ 137786 h 16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8606" h="160072">
                  <a:moveTo>
                    <a:pt x="0" y="125260"/>
                  </a:moveTo>
                  <a:cubicBezTo>
                    <a:pt x="34446" y="62630"/>
                    <a:pt x="68893" y="0"/>
                    <a:pt x="100208" y="0"/>
                  </a:cubicBezTo>
                  <a:cubicBezTo>
                    <a:pt x="131523" y="0"/>
                    <a:pt x="148224" y="121085"/>
                    <a:pt x="187890" y="125260"/>
                  </a:cubicBezTo>
                  <a:cubicBezTo>
                    <a:pt x="227556" y="129435"/>
                    <a:pt x="298537" y="31315"/>
                    <a:pt x="338203" y="25052"/>
                  </a:cubicBezTo>
                  <a:cubicBezTo>
                    <a:pt x="377869" y="18789"/>
                    <a:pt x="411271" y="70981"/>
                    <a:pt x="425885" y="87682"/>
                  </a:cubicBezTo>
                  <a:cubicBezTo>
                    <a:pt x="440499" y="104383"/>
                    <a:pt x="398745" y="135698"/>
                    <a:pt x="425885" y="125260"/>
                  </a:cubicBezTo>
                  <a:cubicBezTo>
                    <a:pt x="453025" y="114822"/>
                    <a:pt x="540707" y="22964"/>
                    <a:pt x="588723" y="25052"/>
                  </a:cubicBezTo>
                  <a:cubicBezTo>
                    <a:pt x="636739" y="27140"/>
                    <a:pt x="668054" y="135698"/>
                    <a:pt x="713983" y="137786"/>
                  </a:cubicBezTo>
                  <a:cubicBezTo>
                    <a:pt x="759912" y="139874"/>
                    <a:pt x="818367" y="35490"/>
                    <a:pt x="864296" y="37578"/>
                  </a:cubicBezTo>
                  <a:cubicBezTo>
                    <a:pt x="910225" y="39666"/>
                    <a:pt x="945715" y="152400"/>
                    <a:pt x="989556" y="150312"/>
                  </a:cubicBezTo>
                  <a:cubicBezTo>
                    <a:pt x="1033397" y="148224"/>
                    <a:pt x="1083501" y="25052"/>
                    <a:pt x="1127342" y="25052"/>
                  </a:cubicBezTo>
                  <a:cubicBezTo>
                    <a:pt x="1171183" y="25052"/>
                    <a:pt x="1252603" y="150312"/>
                    <a:pt x="1252603" y="150312"/>
                  </a:cubicBezTo>
                  <a:cubicBezTo>
                    <a:pt x="1271392" y="171189"/>
                    <a:pt x="1240076" y="152400"/>
                    <a:pt x="1240076" y="150312"/>
                  </a:cubicBezTo>
                  <a:cubicBezTo>
                    <a:pt x="1240076" y="148224"/>
                    <a:pt x="1246339" y="143005"/>
                    <a:pt x="1252603" y="137786"/>
                  </a:cubicBezTo>
                </a:path>
              </a:pathLst>
            </a:custGeom>
            <a:ln/>
          </p:spPr>
          <p:style>
            <a:lnRef idx="3">
              <a:schemeClr val="dk1"/>
            </a:lnRef>
            <a:fillRef idx="0">
              <a:schemeClr val="dk1"/>
            </a:fillRef>
            <a:effectRef idx="2">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p>
          </p:txBody>
        </p:sp>
        <p:cxnSp>
          <p:nvCxnSpPr>
            <p:cNvPr id="8" name="Straight Connector 7"/>
            <p:cNvCxnSpPr/>
            <p:nvPr/>
          </p:nvCxnSpPr>
          <p:spPr>
            <a:xfrm>
              <a:off x="6400298" y="4132265"/>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73143" y="4022915"/>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39010" y="3699133"/>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331719" y="3945095"/>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321547" y="3481008"/>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00298" y="3852602"/>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14029" y="2595534"/>
              <a:ext cx="2651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565789" y="2595534"/>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6598275" y="4316689"/>
              <a:ext cx="715590" cy="122690"/>
              <a:chOff x="1505211" y="2016145"/>
              <a:chExt cx="1257842" cy="138332"/>
            </a:xfrm>
          </p:grpSpPr>
          <p:grpSp>
            <p:nvGrpSpPr>
              <p:cNvPr id="112" name="Group 111"/>
              <p:cNvGrpSpPr/>
              <p:nvPr/>
            </p:nvGrpSpPr>
            <p:grpSpPr>
              <a:xfrm>
                <a:off x="1505211" y="2028096"/>
                <a:ext cx="627346" cy="126381"/>
                <a:chOff x="1505211" y="2028096"/>
                <a:chExt cx="627346" cy="126381"/>
              </a:xfrm>
            </p:grpSpPr>
            <p:grpSp>
              <p:nvGrpSpPr>
                <p:cNvPr id="119" name="Group 118"/>
                <p:cNvGrpSpPr/>
                <p:nvPr/>
              </p:nvGrpSpPr>
              <p:grpSpPr>
                <a:xfrm>
                  <a:off x="1505211" y="2040047"/>
                  <a:ext cx="315238" cy="114430"/>
                  <a:chOff x="1505211" y="2040047"/>
                  <a:chExt cx="315238" cy="114430"/>
                </a:xfrm>
              </p:grpSpPr>
              <p:cxnSp>
                <p:nvCxnSpPr>
                  <p:cNvPr id="122" name="Straight Connector 121"/>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0" name="Straight Connector 119"/>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2135707" y="2016145"/>
                <a:ext cx="627346" cy="126381"/>
                <a:chOff x="1505211" y="2028096"/>
                <a:chExt cx="627346" cy="126381"/>
              </a:xfrm>
            </p:grpSpPr>
            <p:grpSp>
              <p:nvGrpSpPr>
                <p:cNvPr id="114" name="Group 113"/>
                <p:cNvGrpSpPr/>
                <p:nvPr/>
              </p:nvGrpSpPr>
              <p:grpSpPr>
                <a:xfrm>
                  <a:off x="1505211" y="2040047"/>
                  <a:ext cx="315238" cy="114430"/>
                  <a:chOff x="1505211" y="2040047"/>
                  <a:chExt cx="315238" cy="114430"/>
                </a:xfrm>
              </p:grpSpPr>
              <p:cxnSp>
                <p:nvCxnSpPr>
                  <p:cNvPr id="117" name="Straight Connector 116"/>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5" name="Straight Connector 114"/>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7" name="Straight Connector 16"/>
            <p:cNvCxnSpPr/>
            <p:nvPr/>
          </p:nvCxnSpPr>
          <p:spPr>
            <a:xfrm>
              <a:off x="6331719" y="4222964"/>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516941" y="3668668"/>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6618282" y="4447661"/>
              <a:ext cx="0" cy="822960"/>
            </a:xfrm>
            <a:prstGeom prst="line">
              <a:avLst/>
            </a:prstGeom>
            <a:ln/>
          </p:spPr>
          <p:style>
            <a:lnRef idx="3">
              <a:schemeClr val="dk1"/>
            </a:lnRef>
            <a:fillRef idx="0">
              <a:schemeClr val="dk1"/>
            </a:fillRef>
            <a:effectRef idx="2">
              <a:schemeClr val="dk1"/>
            </a:effectRef>
            <a:fontRef idx="minor">
              <a:schemeClr val="tx1"/>
            </a:fontRef>
          </p:style>
        </p:cxnSp>
        <p:sp>
          <p:nvSpPr>
            <p:cNvPr id="20" name="TextBox 26"/>
            <p:cNvSpPr txBox="1"/>
            <p:nvPr/>
          </p:nvSpPr>
          <p:spPr>
            <a:xfrm>
              <a:off x="2122463" y="4688547"/>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Steam in</a:t>
              </a:r>
              <a:endParaRPr lang="en-GB" sz="2000" dirty="0">
                <a:latin typeface="Times New Roman" panose="02020603050405020304" pitchFamily="18" charset="0"/>
                <a:cs typeface="Times New Roman" panose="02020603050405020304" pitchFamily="18" charset="0"/>
              </a:endParaRPr>
            </a:p>
          </p:txBody>
        </p:sp>
        <p:sp>
          <p:nvSpPr>
            <p:cNvPr id="21" name="TextBox 27"/>
            <p:cNvSpPr txBox="1"/>
            <p:nvPr/>
          </p:nvSpPr>
          <p:spPr>
            <a:xfrm>
              <a:off x="9830019" y="4022791"/>
              <a:ext cx="109853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smtClean="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,T</a:t>
              </a:r>
              <a:r>
                <a:rPr lang="en-US" sz="2400" baseline="-25000" dirty="0">
                  <a:latin typeface="Times New Roman" panose="02020603050405020304" pitchFamily="18" charset="0"/>
                  <a:cs typeface="Times New Roman" panose="02020603050405020304" pitchFamily="18" charset="0"/>
                </a:rPr>
                <a:t>3</a:t>
              </a:r>
              <a:endParaRPr lang="en-US" sz="2400" baseline="-25000" dirty="0" smtClean="0">
                <a:latin typeface="Times New Roman" panose="02020603050405020304" pitchFamily="18" charset="0"/>
                <a:cs typeface="Times New Roman" panose="02020603050405020304" pitchFamily="18" charset="0"/>
              </a:endParaRPr>
            </a:p>
          </p:txBody>
        </p:sp>
        <p:sp>
          <p:nvSpPr>
            <p:cNvPr id="22" name="Right Arrow 21"/>
            <p:cNvSpPr/>
            <p:nvPr/>
          </p:nvSpPr>
          <p:spPr>
            <a:xfrm rot="16200000">
              <a:off x="6751642" y="4927625"/>
              <a:ext cx="652821" cy="1146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3" name="TextBox 30"/>
            <p:cNvSpPr txBox="1"/>
            <p:nvPr/>
          </p:nvSpPr>
          <p:spPr>
            <a:xfrm>
              <a:off x="6831764" y="5286904"/>
              <a:ext cx="420804"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Q</a:t>
              </a:r>
              <a:endParaRPr lang="en-GB" sz="1600" dirty="0">
                <a:latin typeface="Times New Roman" panose="02020603050405020304" pitchFamily="18" charset="0"/>
                <a:cs typeface="Times New Roman" panose="02020603050405020304" pitchFamily="18" charset="0"/>
              </a:endParaRPr>
            </a:p>
          </p:txBody>
        </p:sp>
        <p:cxnSp>
          <p:nvCxnSpPr>
            <p:cNvPr id="24" name="Straight Arrow Connector 23"/>
            <p:cNvCxnSpPr/>
            <p:nvPr/>
          </p:nvCxnSpPr>
          <p:spPr>
            <a:xfrm>
              <a:off x="7948139" y="4253623"/>
              <a:ext cx="180490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a:off x="4515162" y="5270621"/>
              <a:ext cx="21031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7313867" y="4402820"/>
              <a:ext cx="0"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Box 25"/>
            <p:cNvSpPr txBox="1"/>
            <p:nvPr/>
          </p:nvSpPr>
          <p:spPr>
            <a:xfrm>
              <a:off x="2714418" y="2171194"/>
              <a:ext cx="973479"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1</a:t>
              </a:r>
              <a:endParaRPr lang="en-GB" sz="2400" baseline="-25000" dirty="0">
                <a:latin typeface="Times New Roman" panose="02020603050405020304" pitchFamily="18" charset="0"/>
                <a:cs typeface="Times New Roman" panose="02020603050405020304" pitchFamily="18" charset="0"/>
              </a:endParaRPr>
            </a:p>
          </p:txBody>
        </p:sp>
        <p:grpSp>
          <p:nvGrpSpPr>
            <p:cNvPr id="28" name="Group 27"/>
            <p:cNvGrpSpPr/>
            <p:nvPr/>
          </p:nvGrpSpPr>
          <p:grpSpPr>
            <a:xfrm>
              <a:off x="4013607" y="1480059"/>
              <a:ext cx="650177" cy="565480"/>
              <a:chOff x="8279430" y="3069172"/>
              <a:chExt cx="603555" cy="506497"/>
            </a:xfrm>
          </p:grpSpPr>
          <p:sp>
            <p:nvSpPr>
              <p:cNvPr id="110" name="Oval 109"/>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1"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E</a:t>
                </a:r>
                <a:endParaRPr lang="en-US" dirty="0"/>
              </a:p>
            </p:txBody>
          </p:sp>
        </p:grpSp>
        <p:grpSp>
          <p:nvGrpSpPr>
            <p:cNvPr id="29" name="Group 28"/>
            <p:cNvGrpSpPr/>
            <p:nvPr/>
          </p:nvGrpSpPr>
          <p:grpSpPr>
            <a:xfrm>
              <a:off x="4013607" y="526760"/>
              <a:ext cx="650177" cy="565480"/>
              <a:chOff x="8279430" y="3069172"/>
              <a:chExt cx="603555" cy="506497"/>
            </a:xfrm>
          </p:grpSpPr>
          <p:sp>
            <p:nvSpPr>
              <p:cNvPr id="108" name="Oval 107"/>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9"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T</a:t>
                </a:r>
                <a:endParaRPr lang="en-US" dirty="0"/>
              </a:p>
            </p:txBody>
          </p:sp>
        </p:grpSp>
        <p:grpSp>
          <p:nvGrpSpPr>
            <p:cNvPr id="30" name="Group 29"/>
            <p:cNvGrpSpPr/>
            <p:nvPr/>
          </p:nvGrpSpPr>
          <p:grpSpPr>
            <a:xfrm>
              <a:off x="5368752" y="518910"/>
              <a:ext cx="650177" cy="565480"/>
              <a:chOff x="8279430" y="3069172"/>
              <a:chExt cx="603555" cy="506497"/>
            </a:xfrm>
          </p:grpSpPr>
          <p:sp>
            <p:nvSpPr>
              <p:cNvPr id="106" name="Oval 105"/>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7"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cxnSp>
          <p:nvCxnSpPr>
            <p:cNvPr id="31" name="Straight Connector 30"/>
            <p:cNvCxnSpPr/>
            <p:nvPr/>
          </p:nvCxnSpPr>
          <p:spPr>
            <a:xfrm flipH="1" flipV="1">
              <a:off x="4343891" y="2069076"/>
              <a:ext cx="0" cy="548640"/>
            </a:xfrm>
            <a:prstGeom prst="line">
              <a:avLst/>
            </a:prstGeom>
            <a:ln/>
          </p:spPr>
          <p:style>
            <a:lnRef idx="3">
              <a:schemeClr val="dk1"/>
            </a:lnRef>
            <a:fillRef idx="0">
              <a:schemeClr val="dk1"/>
            </a:fillRef>
            <a:effectRef idx="2">
              <a:schemeClr val="dk1"/>
            </a:effectRef>
            <a:fontRef idx="minor">
              <a:schemeClr val="tx1"/>
            </a:fontRef>
          </p:style>
        </p:cxnSp>
        <p:cxnSp>
          <p:nvCxnSpPr>
            <p:cNvPr id="32" name="Straight Connector 31"/>
            <p:cNvCxnSpPr/>
            <p:nvPr/>
          </p:nvCxnSpPr>
          <p:spPr>
            <a:xfrm flipH="1">
              <a:off x="9124557" y="5196654"/>
              <a:ext cx="0" cy="45720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37" name="Group 36"/>
            <p:cNvGrpSpPr/>
            <p:nvPr/>
          </p:nvGrpSpPr>
          <p:grpSpPr>
            <a:xfrm rot="10800000">
              <a:off x="3915472" y="4781596"/>
              <a:ext cx="672281" cy="611389"/>
              <a:chOff x="3569646" y="3569990"/>
              <a:chExt cx="291885" cy="233711"/>
            </a:xfrm>
            <a:solidFill>
              <a:schemeClr val="accent2">
                <a:lumMod val="60000"/>
                <a:lumOff val="40000"/>
              </a:schemeClr>
            </a:solidFill>
          </p:grpSpPr>
          <p:sp>
            <p:nvSpPr>
              <p:cNvPr id="97" name="Flowchart: Collate 96"/>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98" name="Flowchart: Delay 97"/>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99" name="Straight Connector 98"/>
              <p:cNvCxnSpPr>
                <a:stCxn id="97" idx="1"/>
                <a:endCxn id="98"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cxnSp>
          <p:nvCxnSpPr>
            <p:cNvPr id="38" name="Straight Arrow Connector 37"/>
            <p:cNvCxnSpPr/>
            <p:nvPr/>
          </p:nvCxnSpPr>
          <p:spPr>
            <a:xfrm>
              <a:off x="2543871" y="5225781"/>
              <a:ext cx="1371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H="1">
              <a:off x="5242470" y="5315563"/>
              <a:ext cx="0" cy="468926"/>
            </a:xfrm>
            <a:prstGeom prst="line">
              <a:avLst/>
            </a:prstGeom>
            <a:ln/>
          </p:spPr>
          <p:style>
            <a:lnRef idx="3">
              <a:schemeClr val="dk1"/>
            </a:lnRef>
            <a:fillRef idx="0">
              <a:schemeClr val="dk1"/>
            </a:fillRef>
            <a:effectRef idx="2">
              <a:schemeClr val="dk1"/>
            </a:effectRef>
            <a:fontRef idx="minor">
              <a:schemeClr val="tx1"/>
            </a:fontRef>
          </p:style>
        </p:cxnSp>
        <p:grpSp>
          <p:nvGrpSpPr>
            <p:cNvPr id="40" name="Group 39"/>
            <p:cNvGrpSpPr/>
            <p:nvPr/>
          </p:nvGrpSpPr>
          <p:grpSpPr>
            <a:xfrm>
              <a:off x="8835304" y="4608608"/>
              <a:ext cx="650177" cy="565480"/>
              <a:chOff x="8279430" y="3069172"/>
              <a:chExt cx="603555" cy="506497"/>
            </a:xfrm>
          </p:grpSpPr>
          <p:sp>
            <p:nvSpPr>
              <p:cNvPr id="95" name="Oval 94"/>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6" name="TextBox 90"/>
              <p:cNvSpPr txBox="1"/>
              <p:nvPr/>
            </p:nvSpPr>
            <p:spPr>
              <a:xfrm>
                <a:off x="8350723" y="3138134"/>
                <a:ext cx="532262" cy="36857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E</a:t>
                </a:r>
                <a:endParaRPr lang="en-US" dirty="0"/>
              </a:p>
            </p:txBody>
          </p:sp>
        </p:grpSp>
        <p:grpSp>
          <p:nvGrpSpPr>
            <p:cNvPr id="41" name="Group 40"/>
            <p:cNvGrpSpPr/>
            <p:nvPr/>
          </p:nvGrpSpPr>
          <p:grpSpPr>
            <a:xfrm>
              <a:off x="8814988" y="5554990"/>
              <a:ext cx="650177" cy="565480"/>
              <a:chOff x="8279430" y="3069172"/>
              <a:chExt cx="603555" cy="506497"/>
            </a:xfrm>
          </p:grpSpPr>
          <p:sp>
            <p:nvSpPr>
              <p:cNvPr id="93" name="Oval 92"/>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4"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a:t>
                </a:r>
                <a:r>
                  <a:rPr lang="en-US" dirty="0" err="1" smtClean="0"/>
                  <a:t>T</a:t>
                </a:r>
                <a:endParaRPr lang="en-US" dirty="0"/>
              </a:p>
            </p:txBody>
          </p:sp>
        </p:grpSp>
        <p:cxnSp>
          <p:nvCxnSpPr>
            <p:cNvPr id="42" name="Straight Connector 41"/>
            <p:cNvCxnSpPr/>
            <p:nvPr/>
          </p:nvCxnSpPr>
          <p:spPr>
            <a:xfrm flipH="1" flipV="1">
              <a:off x="4637113" y="809500"/>
              <a:ext cx="73152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43" name="Group 42"/>
            <p:cNvGrpSpPr/>
            <p:nvPr/>
          </p:nvGrpSpPr>
          <p:grpSpPr>
            <a:xfrm>
              <a:off x="7584555" y="5550026"/>
              <a:ext cx="650177" cy="565480"/>
              <a:chOff x="8279430" y="3069172"/>
              <a:chExt cx="603555" cy="506497"/>
            </a:xfrm>
          </p:grpSpPr>
          <p:sp>
            <p:nvSpPr>
              <p:cNvPr id="91" name="Oval 90"/>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2"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TIC</a:t>
                </a:r>
                <a:endParaRPr lang="en-US" dirty="0"/>
              </a:p>
            </p:txBody>
          </p:sp>
        </p:grpSp>
        <p:cxnSp>
          <p:nvCxnSpPr>
            <p:cNvPr id="44" name="Straight Connector 43"/>
            <p:cNvCxnSpPr/>
            <p:nvPr/>
          </p:nvCxnSpPr>
          <p:spPr>
            <a:xfrm flipH="1">
              <a:off x="7563530" y="2255542"/>
              <a:ext cx="548640" cy="0"/>
            </a:xfrm>
            <a:prstGeom prst="line">
              <a:avLst/>
            </a:prstGeom>
            <a:ln/>
          </p:spPr>
          <p:style>
            <a:lnRef idx="3">
              <a:schemeClr val="dk1"/>
            </a:lnRef>
            <a:fillRef idx="0">
              <a:schemeClr val="dk1"/>
            </a:fillRef>
            <a:effectRef idx="2">
              <a:schemeClr val="dk1"/>
            </a:effectRef>
            <a:fontRef idx="minor">
              <a:schemeClr val="tx1"/>
            </a:fontRef>
          </p:style>
        </p:cxnSp>
        <p:cxnSp>
          <p:nvCxnSpPr>
            <p:cNvPr id="49" name="Straight Arrow Connector 48"/>
            <p:cNvCxnSpPr/>
            <p:nvPr/>
          </p:nvCxnSpPr>
          <p:spPr>
            <a:xfrm>
              <a:off x="7563530" y="2262870"/>
              <a:ext cx="0" cy="73152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25"/>
            <p:cNvSpPr txBox="1"/>
            <p:nvPr/>
          </p:nvSpPr>
          <p:spPr>
            <a:xfrm>
              <a:off x="7378378" y="1709529"/>
              <a:ext cx="112049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2</a:t>
              </a:r>
              <a:endParaRPr lang="en-GB" sz="2400" baseline="-25000" dirty="0">
                <a:latin typeface="Times New Roman" panose="02020603050405020304" pitchFamily="18" charset="0"/>
                <a:cs typeface="Times New Roman" panose="02020603050405020304" pitchFamily="18" charset="0"/>
              </a:endParaRPr>
            </a:p>
          </p:txBody>
        </p:sp>
        <p:cxnSp>
          <p:nvCxnSpPr>
            <p:cNvPr id="51" name="Straight Connector 50"/>
            <p:cNvCxnSpPr/>
            <p:nvPr/>
          </p:nvCxnSpPr>
          <p:spPr>
            <a:xfrm flipH="1" flipV="1">
              <a:off x="9163735" y="4245899"/>
              <a:ext cx="0" cy="365760"/>
            </a:xfrm>
            <a:prstGeom prst="line">
              <a:avLst/>
            </a:prstGeom>
            <a:ln/>
          </p:spPr>
          <p:style>
            <a:lnRef idx="3">
              <a:schemeClr val="dk1"/>
            </a:lnRef>
            <a:fillRef idx="0">
              <a:schemeClr val="dk1"/>
            </a:fillRef>
            <a:effectRef idx="2">
              <a:schemeClr val="dk1"/>
            </a:effectRef>
            <a:fontRef idx="minor">
              <a:schemeClr val="tx1"/>
            </a:fontRef>
          </p:style>
        </p:cxnSp>
        <p:cxnSp>
          <p:nvCxnSpPr>
            <p:cNvPr id="52" name="Straight Connector 51"/>
            <p:cNvCxnSpPr/>
            <p:nvPr/>
          </p:nvCxnSpPr>
          <p:spPr>
            <a:xfrm flipH="1">
              <a:off x="8198389" y="5796737"/>
              <a:ext cx="60095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flipH="1">
              <a:off x="4332356" y="1099852"/>
              <a:ext cx="0" cy="36576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64" name="Group 63"/>
            <p:cNvGrpSpPr/>
            <p:nvPr/>
          </p:nvGrpSpPr>
          <p:grpSpPr>
            <a:xfrm>
              <a:off x="5091139" y="4370993"/>
              <a:ext cx="231327" cy="173160"/>
              <a:chOff x="1446281" y="3464685"/>
              <a:chExt cx="209086" cy="144476"/>
            </a:xfrm>
          </p:grpSpPr>
          <p:cxnSp>
            <p:nvCxnSpPr>
              <p:cNvPr id="69" name="Straight Connector 68"/>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65" name="Straight Arrow Connector 64"/>
            <p:cNvCxnSpPr/>
            <p:nvPr/>
          </p:nvCxnSpPr>
          <p:spPr>
            <a:xfrm>
              <a:off x="7863956" y="4968811"/>
              <a:ext cx="0" cy="5507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26"/>
            <p:cNvSpPr txBox="1"/>
            <p:nvPr/>
          </p:nvSpPr>
          <p:spPr>
            <a:xfrm>
              <a:off x="6644594" y="561027"/>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Set point</a:t>
              </a:r>
              <a:endParaRPr lang="en-GB" sz="2000" dirty="0">
                <a:latin typeface="Times New Roman" panose="02020603050405020304" pitchFamily="18" charset="0"/>
                <a:cs typeface="Times New Roman" panose="02020603050405020304" pitchFamily="18" charset="0"/>
              </a:endParaRPr>
            </a:p>
          </p:txBody>
        </p:sp>
        <p:cxnSp>
          <p:nvCxnSpPr>
            <p:cNvPr id="68" name="Straight Arrow Connector 67"/>
            <p:cNvCxnSpPr/>
            <p:nvPr/>
          </p:nvCxnSpPr>
          <p:spPr>
            <a:xfrm flipH="1" flipV="1">
              <a:off x="6024703" y="780569"/>
              <a:ext cx="49361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5242470" y="4245899"/>
              <a:ext cx="0" cy="914400"/>
            </a:xfrm>
            <a:prstGeom prst="line">
              <a:avLst/>
            </a:prstGeom>
            <a:ln/>
          </p:spPr>
          <p:style>
            <a:lnRef idx="3">
              <a:schemeClr val="dk1"/>
            </a:lnRef>
            <a:fillRef idx="0">
              <a:schemeClr val="dk1"/>
            </a:fillRef>
            <a:effectRef idx="2">
              <a:schemeClr val="dk1"/>
            </a:effectRef>
            <a:fontRef idx="minor">
              <a:schemeClr val="tx1"/>
            </a:fontRef>
          </p:style>
        </p:cxnSp>
        <p:cxnSp>
          <p:nvCxnSpPr>
            <p:cNvPr id="130" name="Straight Connector 129"/>
            <p:cNvCxnSpPr/>
            <p:nvPr/>
          </p:nvCxnSpPr>
          <p:spPr>
            <a:xfrm>
              <a:off x="4251608" y="4222964"/>
              <a:ext cx="0" cy="525138"/>
            </a:xfrm>
            <a:prstGeom prst="line">
              <a:avLst/>
            </a:prstGeom>
            <a:ln/>
          </p:spPr>
          <p:style>
            <a:lnRef idx="1">
              <a:schemeClr val="dk1"/>
            </a:lnRef>
            <a:fillRef idx="0">
              <a:schemeClr val="dk1"/>
            </a:fillRef>
            <a:effectRef idx="0">
              <a:schemeClr val="dk1"/>
            </a:effectRef>
            <a:fontRef idx="minor">
              <a:schemeClr val="tx1"/>
            </a:fontRef>
          </p:style>
        </p:cxnSp>
        <p:grpSp>
          <p:nvGrpSpPr>
            <p:cNvPr id="133" name="Group 132"/>
            <p:cNvGrpSpPr/>
            <p:nvPr/>
          </p:nvGrpSpPr>
          <p:grpSpPr>
            <a:xfrm rot="10800000">
              <a:off x="5303542" y="2117724"/>
              <a:ext cx="672281" cy="611389"/>
              <a:chOff x="3569646" y="3569990"/>
              <a:chExt cx="291885" cy="233711"/>
            </a:xfrm>
            <a:solidFill>
              <a:schemeClr val="accent2">
                <a:lumMod val="60000"/>
                <a:lumOff val="40000"/>
              </a:schemeClr>
            </a:solidFill>
          </p:grpSpPr>
          <p:sp>
            <p:nvSpPr>
              <p:cNvPr id="134" name="Flowchart: Collate 133"/>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35" name="Flowchart: Delay 134"/>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36" name="Straight Connector 135"/>
              <p:cNvCxnSpPr>
                <a:stCxn id="134" idx="1"/>
                <a:endCxn id="135"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cxnSp>
          <p:nvCxnSpPr>
            <p:cNvPr id="138" name="Straight Connector 137"/>
            <p:cNvCxnSpPr/>
            <p:nvPr/>
          </p:nvCxnSpPr>
          <p:spPr>
            <a:xfrm flipH="1">
              <a:off x="5678427" y="1111884"/>
              <a:ext cx="0" cy="1005840"/>
            </a:xfrm>
            <a:prstGeom prst="line">
              <a:avLst/>
            </a:prstGeom>
          </p:spPr>
          <p:style>
            <a:lnRef idx="1">
              <a:schemeClr val="dk1"/>
            </a:lnRef>
            <a:fillRef idx="0">
              <a:schemeClr val="dk1"/>
            </a:fillRef>
            <a:effectRef idx="0">
              <a:schemeClr val="dk1"/>
            </a:effectRef>
            <a:fontRef idx="minor">
              <a:schemeClr val="tx1"/>
            </a:fontRef>
          </p:style>
        </p:cxnSp>
        <p:grpSp>
          <p:nvGrpSpPr>
            <p:cNvPr id="125" name="Group 124"/>
            <p:cNvGrpSpPr/>
            <p:nvPr/>
          </p:nvGrpSpPr>
          <p:grpSpPr>
            <a:xfrm>
              <a:off x="5578177" y="1238201"/>
              <a:ext cx="231327" cy="173160"/>
              <a:chOff x="1446281" y="3464685"/>
              <a:chExt cx="209086" cy="144476"/>
            </a:xfrm>
          </p:grpSpPr>
          <p:cxnSp>
            <p:nvCxnSpPr>
              <p:cNvPr id="126" name="Straight Connector 125"/>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28" name="Group 127"/>
            <p:cNvGrpSpPr/>
            <p:nvPr/>
          </p:nvGrpSpPr>
          <p:grpSpPr>
            <a:xfrm>
              <a:off x="5559253" y="1575388"/>
              <a:ext cx="231327" cy="173160"/>
              <a:chOff x="1446281" y="3464685"/>
              <a:chExt cx="209086" cy="144476"/>
            </a:xfrm>
          </p:grpSpPr>
          <p:cxnSp>
            <p:nvCxnSpPr>
              <p:cNvPr id="131" name="Straight Connector 13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4100132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795818" y="6356350"/>
            <a:ext cx="557981" cy="365125"/>
          </a:xfrm>
        </p:spPr>
        <p:txBody>
          <a:bodyPr/>
          <a:lstStyle/>
          <a:p>
            <a:fld id="{C1227082-9623-4AB1-B9BE-6FF402288CC8}" type="slidenum">
              <a:rPr lang="en-US" sz="2400" smtClean="0">
                <a:solidFill>
                  <a:srgbClr val="FF0000"/>
                </a:solidFill>
              </a:rPr>
              <a:t>19</a:t>
            </a:fld>
            <a:endParaRPr lang="en-US" sz="2400" dirty="0">
              <a:solidFill>
                <a:srgbClr val="FF0000"/>
              </a:solidFill>
            </a:endParaRPr>
          </a:p>
        </p:txBody>
      </p:sp>
      <p:grpSp>
        <p:nvGrpSpPr>
          <p:cNvPr id="191" name="Group 190"/>
          <p:cNvGrpSpPr/>
          <p:nvPr/>
        </p:nvGrpSpPr>
        <p:grpSpPr>
          <a:xfrm>
            <a:off x="2196373" y="638992"/>
            <a:ext cx="9370679" cy="5899920"/>
            <a:chOff x="2109287" y="137643"/>
            <a:chExt cx="9370679" cy="5899920"/>
          </a:xfrm>
        </p:grpSpPr>
        <p:cxnSp>
          <p:nvCxnSpPr>
            <p:cNvPr id="4" name="Straight Connector 3"/>
            <p:cNvCxnSpPr/>
            <p:nvPr/>
          </p:nvCxnSpPr>
          <p:spPr>
            <a:xfrm>
              <a:off x="7924795" y="3221863"/>
              <a:ext cx="0" cy="1737360"/>
            </a:xfrm>
            <a:prstGeom prst="line">
              <a:avLst/>
            </a:prstGeom>
            <a:ln/>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6225350" y="3310338"/>
              <a:ext cx="0" cy="1645920"/>
            </a:xfrm>
            <a:prstGeom prst="line">
              <a:avLst/>
            </a:prstGeom>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flipH="1" flipV="1">
              <a:off x="6225350" y="4977026"/>
              <a:ext cx="1699445" cy="7082"/>
            </a:xfrm>
            <a:prstGeom prst="line">
              <a:avLst/>
            </a:prstGeom>
            <a:ln/>
          </p:spPr>
          <p:style>
            <a:lnRef idx="3">
              <a:schemeClr val="dk1"/>
            </a:lnRef>
            <a:fillRef idx="0">
              <a:schemeClr val="dk1"/>
            </a:fillRef>
            <a:effectRef idx="2">
              <a:schemeClr val="dk1"/>
            </a:effectRef>
            <a:fontRef idx="minor">
              <a:schemeClr val="tx1"/>
            </a:fontRef>
          </p:style>
        </p:cxnSp>
        <p:sp>
          <p:nvSpPr>
            <p:cNvPr id="7" name="Freeform 6"/>
            <p:cNvSpPr/>
            <p:nvPr/>
          </p:nvSpPr>
          <p:spPr>
            <a:xfrm>
              <a:off x="6248349" y="3837843"/>
              <a:ext cx="1633054" cy="55270"/>
            </a:xfrm>
            <a:custGeom>
              <a:avLst/>
              <a:gdLst>
                <a:gd name="connsiteX0" fmla="*/ 0 w 1258606"/>
                <a:gd name="connsiteY0" fmla="*/ 125260 h 160072"/>
                <a:gd name="connsiteX1" fmla="*/ 100208 w 1258606"/>
                <a:gd name="connsiteY1" fmla="*/ 0 h 160072"/>
                <a:gd name="connsiteX2" fmla="*/ 187890 w 1258606"/>
                <a:gd name="connsiteY2" fmla="*/ 125260 h 160072"/>
                <a:gd name="connsiteX3" fmla="*/ 338203 w 1258606"/>
                <a:gd name="connsiteY3" fmla="*/ 25052 h 160072"/>
                <a:gd name="connsiteX4" fmla="*/ 425885 w 1258606"/>
                <a:gd name="connsiteY4" fmla="*/ 87682 h 160072"/>
                <a:gd name="connsiteX5" fmla="*/ 425885 w 1258606"/>
                <a:gd name="connsiteY5" fmla="*/ 125260 h 160072"/>
                <a:gd name="connsiteX6" fmla="*/ 588723 w 1258606"/>
                <a:gd name="connsiteY6" fmla="*/ 25052 h 160072"/>
                <a:gd name="connsiteX7" fmla="*/ 713983 w 1258606"/>
                <a:gd name="connsiteY7" fmla="*/ 137786 h 160072"/>
                <a:gd name="connsiteX8" fmla="*/ 864296 w 1258606"/>
                <a:gd name="connsiteY8" fmla="*/ 37578 h 160072"/>
                <a:gd name="connsiteX9" fmla="*/ 989556 w 1258606"/>
                <a:gd name="connsiteY9" fmla="*/ 150312 h 160072"/>
                <a:gd name="connsiteX10" fmla="*/ 1127342 w 1258606"/>
                <a:gd name="connsiteY10" fmla="*/ 25052 h 160072"/>
                <a:gd name="connsiteX11" fmla="*/ 1252603 w 1258606"/>
                <a:gd name="connsiteY11" fmla="*/ 150312 h 160072"/>
                <a:gd name="connsiteX12" fmla="*/ 1240076 w 1258606"/>
                <a:gd name="connsiteY12" fmla="*/ 150312 h 160072"/>
                <a:gd name="connsiteX13" fmla="*/ 1252603 w 1258606"/>
                <a:gd name="connsiteY13" fmla="*/ 137786 h 16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8606" h="160072">
                  <a:moveTo>
                    <a:pt x="0" y="125260"/>
                  </a:moveTo>
                  <a:cubicBezTo>
                    <a:pt x="34446" y="62630"/>
                    <a:pt x="68893" y="0"/>
                    <a:pt x="100208" y="0"/>
                  </a:cubicBezTo>
                  <a:cubicBezTo>
                    <a:pt x="131523" y="0"/>
                    <a:pt x="148224" y="121085"/>
                    <a:pt x="187890" y="125260"/>
                  </a:cubicBezTo>
                  <a:cubicBezTo>
                    <a:pt x="227556" y="129435"/>
                    <a:pt x="298537" y="31315"/>
                    <a:pt x="338203" y="25052"/>
                  </a:cubicBezTo>
                  <a:cubicBezTo>
                    <a:pt x="377869" y="18789"/>
                    <a:pt x="411271" y="70981"/>
                    <a:pt x="425885" y="87682"/>
                  </a:cubicBezTo>
                  <a:cubicBezTo>
                    <a:pt x="440499" y="104383"/>
                    <a:pt x="398745" y="135698"/>
                    <a:pt x="425885" y="125260"/>
                  </a:cubicBezTo>
                  <a:cubicBezTo>
                    <a:pt x="453025" y="114822"/>
                    <a:pt x="540707" y="22964"/>
                    <a:pt x="588723" y="25052"/>
                  </a:cubicBezTo>
                  <a:cubicBezTo>
                    <a:pt x="636739" y="27140"/>
                    <a:pt x="668054" y="135698"/>
                    <a:pt x="713983" y="137786"/>
                  </a:cubicBezTo>
                  <a:cubicBezTo>
                    <a:pt x="759912" y="139874"/>
                    <a:pt x="818367" y="35490"/>
                    <a:pt x="864296" y="37578"/>
                  </a:cubicBezTo>
                  <a:cubicBezTo>
                    <a:pt x="910225" y="39666"/>
                    <a:pt x="945715" y="152400"/>
                    <a:pt x="989556" y="150312"/>
                  </a:cubicBezTo>
                  <a:cubicBezTo>
                    <a:pt x="1033397" y="148224"/>
                    <a:pt x="1083501" y="25052"/>
                    <a:pt x="1127342" y="25052"/>
                  </a:cubicBezTo>
                  <a:cubicBezTo>
                    <a:pt x="1171183" y="25052"/>
                    <a:pt x="1252603" y="150312"/>
                    <a:pt x="1252603" y="150312"/>
                  </a:cubicBezTo>
                  <a:cubicBezTo>
                    <a:pt x="1271392" y="171189"/>
                    <a:pt x="1240076" y="152400"/>
                    <a:pt x="1240076" y="150312"/>
                  </a:cubicBezTo>
                  <a:cubicBezTo>
                    <a:pt x="1240076" y="148224"/>
                    <a:pt x="1246339" y="143005"/>
                    <a:pt x="1252603" y="137786"/>
                  </a:cubicBezTo>
                </a:path>
              </a:pathLst>
            </a:custGeom>
            <a:ln/>
          </p:spPr>
          <p:style>
            <a:lnRef idx="3">
              <a:schemeClr val="dk1"/>
            </a:lnRef>
            <a:fillRef idx="0">
              <a:schemeClr val="dk1"/>
            </a:fillRef>
            <a:effectRef idx="2">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p>
          </p:txBody>
        </p:sp>
        <p:cxnSp>
          <p:nvCxnSpPr>
            <p:cNvPr id="8" name="Straight Connector 7"/>
            <p:cNvCxnSpPr/>
            <p:nvPr/>
          </p:nvCxnSpPr>
          <p:spPr>
            <a:xfrm>
              <a:off x="6387122" y="454437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59967" y="443502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25834" y="4111238"/>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318543" y="435720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308371" y="3893113"/>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87122" y="426470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10414" y="3007639"/>
              <a:ext cx="15544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552613" y="3007639"/>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6585099" y="4728794"/>
              <a:ext cx="715590" cy="122690"/>
              <a:chOff x="1505211" y="2016145"/>
              <a:chExt cx="1257842" cy="138332"/>
            </a:xfrm>
          </p:grpSpPr>
          <p:grpSp>
            <p:nvGrpSpPr>
              <p:cNvPr id="86" name="Group 85"/>
              <p:cNvGrpSpPr/>
              <p:nvPr/>
            </p:nvGrpSpPr>
            <p:grpSpPr>
              <a:xfrm>
                <a:off x="1505211" y="2028096"/>
                <a:ext cx="627346" cy="126381"/>
                <a:chOff x="1505211" y="2028096"/>
                <a:chExt cx="627346" cy="126381"/>
              </a:xfrm>
            </p:grpSpPr>
            <p:grpSp>
              <p:nvGrpSpPr>
                <p:cNvPr id="93" name="Group 92"/>
                <p:cNvGrpSpPr/>
                <p:nvPr/>
              </p:nvGrpSpPr>
              <p:grpSpPr>
                <a:xfrm>
                  <a:off x="1505211" y="2040047"/>
                  <a:ext cx="315238" cy="114430"/>
                  <a:chOff x="1505211" y="2040047"/>
                  <a:chExt cx="315238" cy="114430"/>
                </a:xfrm>
              </p:grpSpPr>
              <p:cxnSp>
                <p:nvCxnSpPr>
                  <p:cNvPr id="96" name="Straight Connector 95"/>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2135707" y="2016145"/>
                <a:ext cx="627346" cy="126381"/>
                <a:chOff x="1505211" y="2028096"/>
                <a:chExt cx="627346" cy="126381"/>
              </a:xfrm>
            </p:grpSpPr>
            <p:grpSp>
              <p:nvGrpSpPr>
                <p:cNvPr id="88" name="Group 87"/>
                <p:cNvGrpSpPr/>
                <p:nvPr/>
              </p:nvGrpSpPr>
              <p:grpSpPr>
                <a:xfrm>
                  <a:off x="1505211" y="2040047"/>
                  <a:ext cx="315238" cy="114430"/>
                  <a:chOff x="1505211" y="2040047"/>
                  <a:chExt cx="315238" cy="114430"/>
                </a:xfrm>
              </p:grpSpPr>
              <p:cxnSp>
                <p:nvCxnSpPr>
                  <p:cNvPr id="91" name="Straight Connector 90"/>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9" name="Straight Connector 88"/>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7" name="Straight Connector 16"/>
            <p:cNvCxnSpPr/>
            <p:nvPr/>
          </p:nvCxnSpPr>
          <p:spPr>
            <a:xfrm>
              <a:off x="6318543" y="4635069"/>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503765" y="4080773"/>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6605106" y="4859766"/>
              <a:ext cx="0" cy="822960"/>
            </a:xfrm>
            <a:prstGeom prst="line">
              <a:avLst/>
            </a:prstGeom>
            <a:ln/>
          </p:spPr>
          <p:style>
            <a:lnRef idx="3">
              <a:schemeClr val="dk1"/>
            </a:lnRef>
            <a:fillRef idx="0">
              <a:schemeClr val="dk1"/>
            </a:fillRef>
            <a:effectRef idx="2">
              <a:schemeClr val="dk1"/>
            </a:effectRef>
            <a:fontRef idx="minor">
              <a:schemeClr val="tx1"/>
            </a:fontRef>
          </p:style>
        </p:cxnSp>
        <p:sp>
          <p:nvSpPr>
            <p:cNvPr id="21" name="TextBox 26"/>
            <p:cNvSpPr txBox="1"/>
            <p:nvPr/>
          </p:nvSpPr>
          <p:spPr>
            <a:xfrm>
              <a:off x="2109287" y="5100652"/>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Steam in</a:t>
              </a:r>
              <a:endParaRPr lang="en-GB" sz="2000" dirty="0">
                <a:latin typeface="Times New Roman" panose="02020603050405020304" pitchFamily="18" charset="0"/>
                <a:cs typeface="Times New Roman" panose="02020603050405020304" pitchFamily="18" charset="0"/>
              </a:endParaRPr>
            </a:p>
          </p:txBody>
        </p:sp>
        <p:sp>
          <p:nvSpPr>
            <p:cNvPr id="22" name="TextBox 27"/>
            <p:cNvSpPr txBox="1"/>
            <p:nvPr/>
          </p:nvSpPr>
          <p:spPr>
            <a:xfrm>
              <a:off x="9816843" y="4434896"/>
              <a:ext cx="109853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smtClean="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,T</a:t>
              </a:r>
              <a:r>
                <a:rPr lang="en-US" sz="2400" baseline="-25000" dirty="0">
                  <a:latin typeface="Times New Roman" panose="02020603050405020304" pitchFamily="18" charset="0"/>
                  <a:cs typeface="Times New Roman" panose="02020603050405020304" pitchFamily="18" charset="0"/>
                </a:rPr>
                <a:t>3</a:t>
              </a:r>
              <a:endParaRPr lang="en-US" sz="2400" baseline="-25000" dirty="0" smtClean="0">
                <a:latin typeface="Times New Roman" panose="02020603050405020304" pitchFamily="18" charset="0"/>
                <a:cs typeface="Times New Roman" panose="02020603050405020304" pitchFamily="18" charset="0"/>
              </a:endParaRPr>
            </a:p>
          </p:txBody>
        </p:sp>
        <p:sp>
          <p:nvSpPr>
            <p:cNvPr id="23" name="Right Arrow 22"/>
            <p:cNvSpPr/>
            <p:nvPr/>
          </p:nvSpPr>
          <p:spPr>
            <a:xfrm rot="16200000">
              <a:off x="6738466" y="5339730"/>
              <a:ext cx="652821" cy="1146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4" name="TextBox 30"/>
            <p:cNvSpPr txBox="1"/>
            <p:nvPr/>
          </p:nvSpPr>
          <p:spPr>
            <a:xfrm>
              <a:off x="6818588" y="5699009"/>
              <a:ext cx="420804"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Q</a:t>
              </a:r>
              <a:endParaRPr lang="en-GB" sz="1600" dirty="0">
                <a:latin typeface="Times New Roman" panose="02020603050405020304" pitchFamily="18" charset="0"/>
                <a:cs typeface="Times New Roman" panose="02020603050405020304" pitchFamily="18" charset="0"/>
              </a:endParaRPr>
            </a:p>
          </p:txBody>
        </p:sp>
        <p:cxnSp>
          <p:nvCxnSpPr>
            <p:cNvPr id="25" name="Straight Arrow Connector 24"/>
            <p:cNvCxnSpPr/>
            <p:nvPr/>
          </p:nvCxnSpPr>
          <p:spPr>
            <a:xfrm>
              <a:off x="7924795" y="4826698"/>
              <a:ext cx="180490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a:off x="4501986" y="5682726"/>
              <a:ext cx="21031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7300691" y="4814925"/>
              <a:ext cx="0"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Box 25"/>
            <p:cNvSpPr txBox="1"/>
            <p:nvPr/>
          </p:nvSpPr>
          <p:spPr>
            <a:xfrm>
              <a:off x="4964402" y="3029821"/>
              <a:ext cx="973479"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1</a:t>
              </a:r>
              <a:endParaRPr lang="en-GB" sz="2400" baseline="-25000" dirty="0">
                <a:latin typeface="Times New Roman" panose="02020603050405020304" pitchFamily="18" charset="0"/>
                <a:cs typeface="Times New Roman" panose="02020603050405020304" pitchFamily="18" charset="0"/>
              </a:endParaRPr>
            </a:p>
          </p:txBody>
        </p:sp>
        <p:grpSp>
          <p:nvGrpSpPr>
            <p:cNvPr id="33" name="Group 32"/>
            <p:cNvGrpSpPr/>
            <p:nvPr/>
          </p:nvGrpSpPr>
          <p:grpSpPr>
            <a:xfrm>
              <a:off x="5327466" y="1873561"/>
              <a:ext cx="650177" cy="565480"/>
              <a:chOff x="8279430" y="3069172"/>
              <a:chExt cx="603555" cy="506497"/>
            </a:xfrm>
          </p:grpSpPr>
          <p:sp>
            <p:nvSpPr>
              <p:cNvPr id="81" name="Oval 80"/>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2"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E</a:t>
                </a:r>
                <a:endParaRPr lang="en-US" dirty="0"/>
              </a:p>
            </p:txBody>
          </p:sp>
        </p:grpSp>
        <p:grpSp>
          <p:nvGrpSpPr>
            <p:cNvPr id="34" name="Group 33"/>
            <p:cNvGrpSpPr/>
            <p:nvPr/>
          </p:nvGrpSpPr>
          <p:grpSpPr>
            <a:xfrm>
              <a:off x="5300044" y="803830"/>
              <a:ext cx="650177" cy="565480"/>
              <a:chOff x="8279430" y="3069172"/>
              <a:chExt cx="603555" cy="506497"/>
            </a:xfrm>
          </p:grpSpPr>
          <p:sp>
            <p:nvSpPr>
              <p:cNvPr id="79" name="Oval 78"/>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0"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T</a:t>
                </a:r>
                <a:endParaRPr lang="en-US" dirty="0"/>
              </a:p>
            </p:txBody>
          </p:sp>
        </p:grpSp>
        <p:grpSp>
          <p:nvGrpSpPr>
            <p:cNvPr id="35" name="Group 34"/>
            <p:cNvGrpSpPr/>
            <p:nvPr/>
          </p:nvGrpSpPr>
          <p:grpSpPr>
            <a:xfrm>
              <a:off x="6407723" y="738307"/>
              <a:ext cx="650177" cy="565480"/>
              <a:chOff x="8279430" y="3069172"/>
              <a:chExt cx="603555" cy="506497"/>
            </a:xfrm>
          </p:grpSpPr>
          <p:sp>
            <p:nvSpPr>
              <p:cNvPr id="77" name="Oval 76"/>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8"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cxnSp>
          <p:nvCxnSpPr>
            <p:cNvPr id="36" name="Straight Connector 35"/>
            <p:cNvCxnSpPr/>
            <p:nvPr/>
          </p:nvCxnSpPr>
          <p:spPr>
            <a:xfrm flipH="1" flipV="1">
              <a:off x="5635350" y="2458999"/>
              <a:ext cx="0" cy="548640"/>
            </a:xfrm>
            <a:prstGeom prst="line">
              <a:avLst/>
            </a:prstGeom>
            <a:ln/>
          </p:spPr>
          <p:style>
            <a:lnRef idx="3">
              <a:schemeClr val="dk1"/>
            </a:lnRef>
            <a:fillRef idx="0">
              <a:schemeClr val="dk1"/>
            </a:fillRef>
            <a:effectRef idx="2">
              <a:schemeClr val="dk1"/>
            </a:effectRef>
            <a:fontRef idx="minor">
              <a:schemeClr val="tx1"/>
            </a:fontRef>
          </p:style>
        </p:cxnSp>
        <p:cxnSp>
          <p:nvCxnSpPr>
            <p:cNvPr id="39" name="Straight Connector 38"/>
            <p:cNvCxnSpPr/>
            <p:nvPr/>
          </p:nvCxnSpPr>
          <p:spPr>
            <a:xfrm flipH="1">
              <a:off x="9135294" y="3260653"/>
              <a:ext cx="0" cy="4572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8379266" y="1001562"/>
              <a:ext cx="731520" cy="0"/>
            </a:xfrm>
            <a:prstGeom prst="line">
              <a:avLst/>
            </a:prstGeom>
            <a:ln w="19050">
              <a:prstDash val="dash"/>
            </a:ln>
          </p:spPr>
          <p:style>
            <a:lnRef idx="1">
              <a:schemeClr val="dk1"/>
            </a:lnRef>
            <a:fillRef idx="0">
              <a:schemeClr val="dk1"/>
            </a:fillRef>
            <a:effectRef idx="0">
              <a:schemeClr val="dk1"/>
            </a:effectRef>
            <a:fontRef idx="minor">
              <a:schemeClr val="tx1"/>
            </a:fontRef>
          </p:style>
        </p:cxnSp>
        <p:grpSp>
          <p:nvGrpSpPr>
            <p:cNvPr id="41" name="Group 40"/>
            <p:cNvGrpSpPr/>
            <p:nvPr/>
          </p:nvGrpSpPr>
          <p:grpSpPr>
            <a:xfrm>
              <a:off x="5346681" y="161117"/>
              <a:ext cx="231327" cy="173160"/>
              <a:chOff x="1446281" y="3464685"/>
              <a:chExt cx="209086" cy="144476"/>
            </a:xfrm>
          </p:grpSpPr>
          <p:cxnSp>
            <p:nvCxnSpPr>
              <p:cNvPr id="75" name="Straight Connector 74"/>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42" name="Group 41"/>
            <p:cNvGrpSpPr/>
            <p:nvPr/>
          </p:nvGrpSpPr>
          <p:grpSpPr>
            <a:xfrm>
              <a:off x="7249538" y="137643"/>
              <a:ext cx="231327" cy="173160"/>
              <a:chOff x="1446281" y="3464685"/>
              <a:chExt cx="209086" cy="144476"/>
            </a:xfrm>
          </p:grpSpPr>
          <p:cxnSp>
            <p:nvCxnSpPr>
              <p:cNvPr id="73" name="Straight Connector 72"/>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43" name="Group 42"/>
            <p:cNvGrpSpPr/>
            <p:nvPr/>
          </p:nvGrpSpPr>
          <p:grpSpPr>
            <a:xfrm>
              <a:off x="6321298" y="140748"/>
              <a:ext cx="231327" cy="173160"/>
              <a:chOff x="1446281" y="3464685"/>
              <a:chExt cx="209086" cy="144476"/>
            </a:xfrm>
          </p:grpSpPr>
          <p:cxnSp>
            <p:nvCxnSpPr>
              <p:cNvPr id="71" name="Straight Connector 7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44" name="Group 43"/>
            <p:cNvGrpSpPr/>
            <p:nvPr/>
          </p:nvGrpSpPr>
          <p:grpSpPr>
            <a:xfrm rot="10800000">
              <a:off x="3902296" y="5193701"/>
              <a:ext cx="672281" cy="611389"/>
              <a:chOff x="3569646" y="3569990"/>
              <a:chExt cx="291885" cy="233711"/>
            </a:xfrm>
            <a:solidFill>
              <a:schemeClr val="accent2">
                <a:lumMod val="60000"/>
                <a:lumOff val="40000"/>
              </a:schemeClr>
            </a:solidFill>
          </p:grpSpPr>
          <p:sp>
            <p:nvSpPr>
              <p:cNvPr id="68" name="Flowchart: Collate 67"/>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69" name="Flowchart: Delay 68"/>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70" name="Straight Connector 69"/>
              <p:cNvCxnSpPr>
                <a:stCxn id="68" idx="1"/>
                <a:endCxn id="69"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cxnSp>
          <p:nvCxnSpPr>
            <p:cNvPr id="45" name="Straight Arrow Connector 44"/>
            <p:cNvCxnSpPr/>
            <p:nvPr/>
          </p:nvCxnSpPr>
          <p:spPr>
            <a:xfrm>
              <a:off x="2530695" y="5637886"/>
              <a:ext cx="1371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flipH="1">
              <a:off x="8024784" y="225528"/>
              <a:ext cx="0" cy="468926"/>
            </a:xfrm>
            <a:prstGeom prst="line">
              <a:avLst/>
            </a:prstGeom>
            <a:ln/>
          </p:spPr>
          <p:style>
            <a:lnRef idx="3">
              <a:schemeClr val="dk1"/>
            </a:lnRef>
            <a:fillRef idx="0">
              <a:schemeClr val="dk1"/>
            </a:fillRef>
            <a:effectRef idx="2">
              <a:schemeClr val="dk1"/>
            </a:effectRef>
            <a:fontRef idx="minor">
              <a:schemeClr val="tx1"/>
            </a:fontRef>
          </p:style>
        </p:cxnSp>
        <p:grpSp>
          <p:nvGrpSpPr>
            <p:cNvPr id="47" name="Group 46"/>
            <p:cNvGrpSpPr/>
            <p:nvPr/>
          </p:nvGrpSpPr>
          <p:grpSpPr>
            <a:xfrm>
              <a:off x="8791690" y="3710019"/>
              <a:ext cx="650177" cy="565480"/>
              <a:chOff x="8279430" y="3069172"/>
              <a:chExt cx="603555" cy="506497"/>
            </a:xfrm>
          </p:grpSpPr>
          <p:sp>
            <p:nvSpPr>
              <p:cNvPr id="66" name="Oval 65"/>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7" name="TextBox 90"/>
              <p:cNvSpPr txBox="1"/>
              <p:nvPr/>
            </p:nvSpPr>
            <p:spPr>
              <a:xfrm>
                <a:off x="8350723" y="3138134"/>
                <a:ext cx="532262" cy="36857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E</a:t>
                </a:r>
                <a:endParaRPr lang="en-US" dirty="0"/>
              </a:p>
            </p:txBody>
          </p:sp>
        </p:grpSp>
        <p:grpSp>
          <p:nvGrpSpPr>
            <p:cNvPr id="48" name="Group 47"/>
            <p:cNvGrpSpPr/>
            <p:nvPr/>
          </p:nvGrpSpPr>
          <p:grpSpPr>
            <a:xfrm>
              <a:off x="8837648" y="2757447"/>
              <a:ext cx="650177" cy="565480"/>
              <a:chOff x="8279430" y="3069172"/>
              <a:chExt cx="603555" cy="506497"/>
            </a:xfrm>
          </p:grpSpPr>
          <p:sp>
            <p:nvSpPr>
              <p:cNvPr id="64" name="Oval 63"/>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5"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a:t>
                </a:r>
                <a:r>
                  <a:rPr lang="en-US" dirty="0" err="1" smtClean="0"/>
                  <a:t>T</a:t>
                </a:r>
                <a:endParaRPr lang="en-US" dirty="0"/>
              </a:p>
            </p:txBody>
          </p:sp>
        </p:grpSp>
        <p:cxnSp>
          <p:nvCxnSpPr>
            <p:cNvPr id="49" name="Straight Connector 48"/>
            <p:cNvCxnSpPr/>
            <p:nvPr/>
          </p:nvCxnSpPr>
          <p:spPr>
            <a:xfrm flipH="1" flipV="1">
              <a:off x="5878551" y="1057169"/>
              <a:ext cx="54864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50" name="Group 49"/>
            <p:cNvGrpSpPr/>
            <p:nvPr/>
          </p:nvGrpSpPr>
          <p:grpSpPr>
            <a:xfrm>
              <a:off x="8827985" y="1671637"/>
              <a:ext cx="650177" cy="565480"/>
              <a:chOff x="8279430" y="3069172"/>
              <a:chExt cx="603555" cy="506497"/>
            </a:xfrm>
          </p:grpSpPr>
          <p:sp>
            <p:nvSpPr>
              <p:cNvPr id="62" name="Oval 61"/>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3"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TIC</a:t>
                </a:r>
                <a:endParaRPr lang="en-US" dirty="0"/>
              </a:p>
            </p:txBody>
          </p:sp>
        </p:grpSp>
        <p:cxnSp>
          <p:nvCxnSpPr>
            <p:cNvPr id="51" name="Straight Connector 50"/>
            <p:cNvCxnSpPr/>
            <p:nvPr/>
          </p:nvCxnSpPr>
          <p:spPr>
            <a:xfrm flipH="1">
              <a:off x="7550354" y="2667647"/>
              <a:ext cx="548640" cy="0"/>
            </a:xfrm>
            <a:prstGeom prst="line">
              <a:avLst/>
            </a:prstGeom>
            <a:ln/>
          </p:spPr>
          <p:style>
            <a:lnRef idx="3">
              <a:schemeClr val="dk1"/>
            </a:lnRef>
            <a:fillRef idx="0">
              <a:schemeClr val="dk1"/>
            </a:fillRef>
            <a:effectRef idx="2">
              <a:schemeClr val="dk1"/>
            </a:effectRef>
            <a:fontRef idx="minor">
              <a:schemeClr val="tx1"/>
            </a:fontRef>
          </p:style>
        </p:cxnSp>
        <p:grpSp>
          <p:nvGrpSpPr>
            <p:cNvPr id="53" name="Group 52"/>
            <p:cNvGrpSpPr/>
            <p:nvPr/>
          </p:nvGrpSpPr>
          <p:grpSpPr>
            <a:xfrm>
              <a:off x="4099738" y="880823"/>
              <a:ext cx="231327" cy="173160"/>
              <a:chOff x="1446281" y="3464685"/>
              <a:chExt cx="209086" cy="144476"/>
            </a:xfrm>
          </p:grpSpPr>
          <p:cxnSp>
            <p:nvCxnSpPr>
              <p:cNvPr id="60" name="Straight Connector 59"/>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54" name="Group 53"/>
            <p:cNvGrpSpPr/>
            <p:nvPr/>
          </p:nvGrpSpPr>
          <p:grpSpPr>
            <a:xfrm>
              <a:off x="4610024" y="166995"/>
              <a:ext cx="231327" cy="173160"/>
              <a:chOff x="1446281" y="3464685"/>
              <a:chExt cx="209086" cy="144476"/>
            </a:xfrm>
          </p:grpSpPr>
          <p:cxnSp>
            <p:nvCxnSpPr>
              <p:cNvPr id="58" name="Straight Connector 57"/>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55" name="Group 54"/>
            <p:cNvGrpSpPr/>
            <p:nvPr/>
          </p:nvGrpSpPr>
          <p:grpSpPr>
            <a:xfrm>
              <a:off x="4137584" y="414578"/>
              <a:ext cx="231327" cy="173160"/>
              <a:chOff x="1446281" y="3464685"/>
              <a:chExt cx="209086" cy="144476"/>
            </a:xfrm>
          </p:grpSpPr>
          <p:cxnSp>
            <p:nvCxnSpPr>
              <p:cNvPr id="56" name="Straight Connector 55"/>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140" name="Straight Connector 139"/>
            <p:cNvCxnSpPr/>
            <p:nvPr/>
          </p:nvCxnSpPr>
          <p:spPr>
            <a:xfrm flipH="1">
              <a:off x="4252686" y="225528"/>
              <a:ext cx="3783910" cy="0"/>
            </a:xfrm>
            <a:prstGeom prst="line">
              <a:avLst/>
            </a:prstGeom>
          </p:spPr>
          <p:style>
            <a:lnRef idx="1">
              <a:schemeClr val="dk1"/>
            </a:lnRef>
            <a:fillRef idx="0">
              <a:schemeClr val="dk1"/>
            </a:fillRef>
            <a:effectRef idx="0">
              <a:schemeClr val="dk1"/>
            </a:effectRef>
            <a:fontRef idx="minor">
              <a:schemeClr val="tx1"/>
            </a:fontRef>
          </p:style>
        </p:cxnSp>
        <p:cxnSp>
          <p:nvCxnSpPr>
            <p:cNvPr id="141" name="Straight Arrow Connector 140"/>
            <p:cNvCxnSpPr/>
            <p:nvPr/>
          </p:nvCxnSpPr>
          <p:spPr>
            <a:xfrm>
              <a:off x="7550354" y="2674975"/>
              <a:ext cx="0" cy="73152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25"/>
            <p:cNvSpPr txBox="1"/>
            <p:nvPr/>
          </p:nvSpPr>
          <p:spPr>
            <a:xfrm>
              <a:off x="7365202" y="2121634"/>
              <a:ext cx="112049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r>
                <a:rPr lang="en-US" sz="2400" baseline="-25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2</a:t>
              </a:r>
              <a:endParaRPr lang="en-GB" sz="2400" baseline="-25000" dirty="0">
                <a:latin typeface="Times New Roman" panose="02020603050405020304" pitchFamily="18" charset="0"/>
                <a:cs typeface="Times New Roman" panose="02020603050405020304" pitchFamily="18" charset="0"/>
              </a:endParaRPr>
            </a:p>
          </p:txBody>
        </p:sp>
        <p:cxnSp>
          <p:nvCxnSpPr>
            <p:cNvPr id="144" name="Straight Connector 143"/>
            <p:cNvCxnSpPr/>
            <p:nvPr/>
          </p:nvCxnSpPr>
          <p:spPr>
            <a:xfrm flipH="1" flipV="1">
              <a:off x="9080943" y="4252949"/>
              <a:ext cx="0" cy="548640"/>
            </a:xfrm>
            <a:prstGeom prst="line">
              <a:avLst/>
            </a:prstGeom>
            <a:ln/>
          </p:spPr>
          <p:style>
            <a:lnRef idx="3">
              <a:schemeClr val="dk1"/>
            </a:lnRef>
            <a:fillRef idx="0">
              <a:schemeClr val="dk1"/>
            </a:fillRef>
            <a:effectRef idx="2">
              <a:schemeClr val="dk1"/>
            </a:effectRef>
            <a:fontRef idx="minor">
              <a:schemeClr val="tx1"/>
            </a:fontRef>
          </p:style>
        </p:cxnSp>
        <p:cxnSp>
          <p:nvCxnSpPr>
            <p:cNvPr id="145" name="Straight Connector 144"/>
            <p:cNvCxnSpPr/>
            <p:nvPr/>
          </p:nvCxnSpPr>
          <p:spPr>
            <a:xfrm flipH="1">
              <a:off x="9126901" y="2297027"/>
              <a:ext cx="0" cy="45720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148" name="Group 147"/>
            <p:cNvGrpSpPr/>
            <p:nvPr/>
          </p:nvGrpSpPr>
          <p:grpSpPr>
            <a:xfrm>
              <a:off x="7698917" y="694454"/>
              <a:ext cx="638041" cy="614217"/>
              <a:chOff x="2903445" y="1622899"/>
              <a:chExt cx="638041" cy="614217"/>
            </a:xfrm>
          </p:grpSpPr>
          <p:sp>
            <p:nvSpPr>
              <p:cNvPr id="146" name="Hexagon 145"/>
              <p:cNvSpPr/>
              <p:nvPr/>
            </p:nvSpPr>
            <p:spPr>
              <a:xfrm>
                <a:off x="2903445" y="1622899"/>
                <a:ext cx="638041" cy="614217"/>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p:cNvSpPr txBox="1"/>
              <p:nvPr/>
            </p:nvSpPr>
            <p:spPr>
              <a:xfrm>
                <a:off x="3055308" y="1661153"/>
                <a:ext cx="348009" cy="523220"/>
              </a:xfrm>
              <a:prstGeom prst="rect">
                <a:avLst/>
              </a:prstGeom>
              <a:noFill/>
            </p:spPr>
            <p:txBody>
              <a:bodyPr wrap="square" rtlCol="0">
                <a:spAutoFit/>
              </a:bodyPr>
              <a:lstStyle/>
              <a:p>
                <a:r>
                  <a:rPr lang="el-GR" sz="2800" dirty="0" smtClean="0"/>
                  <a:t>Σ</a:t>
                </a:r>
                <a:endParaRPr lang="en-US" sz="2800" dirty="0"/>
              </a:p>
            </p:txBody>
          </p:sp>
        </p:grpSp>
        <p:cxnSp>
          <p:nvCxnSpPr>
            <p:cNvPr id="149" name="Straight Connector 148"/>
            <p:cNvCxnSpPr/>
            <p:nvPr/>
          </p:nvCxnSpPr>
          <p:spPr>
            <a:xfrm flipH="1">
              <a:off x="9117238" y="1002458"/>
              <a:ext cx="0" cy="64008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51" name="Straight Connector 150"/>
            <p:cNvCxnSpPr/>
            <p:nvPr/>
          </p:nvCxnSpPr>
          <p:spPr>
            <a:xfrm>
              <a:off x="7007558" y="1021047"/>
              <a:ext cx="731520"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152" name="Straight Connector 151"/>
            <p:cNvCxnSpPr/>
            <p:nvPr/>
          </p:nvCxnSpPr>
          <p:spPr>
            <a:xfrm flipH="1">
              <a:off x="5616719" y="1369310"/>
              <a:ext cx="0" cy="4572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7" name="Straight Connector 156"/>
            <p:cNvCxnSpPr/>
            <p:nvPr/>
          </p:nvCxnSpPr>
          <p:spPr>
            <a:xfrm>
              <a:off x="4238437" y="224223"/>
              <a:ext cx="0" cy="4969478"/>
            </a:xfrm>
            <a:prstGeom prst="line">
              <a:avLst/>
            </a:prstGeom>
          </p:spPr>
          <p:style>
            <a:lnRef idx="1">
              <a:schemeClr val="dk1"/>
            </a:lnRef>
            <a:fillRef idx="0">
              <a:schemeClr val="dk1"/>
            </a:fillRef>
            <a:effectRef idx="0">
              <a:schemeClr val="dk1"/>
            </a:effectRef>
            <a:fontRef idx="minor">
              <a:schemeClr val="tx1"/>
            </a:fontRef>
          </p:style>
        </p:cxnSp>
        <p:grpSp>
          <p:nvGrpSpPr>
            <p:cNvPr id="160" name="Group 159"/>
            <p:cNvGrpSpPr/>
            <p:nvPr/>
          </p:nvGrpSpPr>
          <p:grpSpPr>
            <a:xfrm>
              <a:off x="4118660" y="1585057"/>
              <a:ext cx="231327" cy="173160"/>
              <a:chOff x="1446281" y="3464685"/>
              <a:chExt cx="209086" cy="144476"/>
            </a:xfrm>
          </p:grpSpPr>
          <p:cxnSp>
            <p:nvCxnSpPr>
              <p:cNvPr id="161" name="Straight Connector 16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62" name="Straight Connector 16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63" name="Group 162"/>
            <p:cNvGrpSpPr/>
            <p:nvPr/>
          </p:nvGrpSpPr>
          <p:grpSpPr>
            <a:xfrm>
              <a:off x="4113983" y="2312836"/>
              <a:ext cx="231327" cy="173160"/>
              <a:chOff x="1446281" y="3464685"/>
              <a:chExt cx="209086" cy="144476"/>
            </a:xfrm>
          </p:grpSpPr>
          <p:cxnSp>
            <p:nvCxnSpPr>
              <p:cNvPr id="164" name="Straight Connector 163"/>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65" name="Straight Connector 164"/>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66" name="Group 165"/>
            <p:cNvGrpSpPr/>
            <p:nvPr/>
          </p:nvGrpSpPr>
          <p:grpSpPr>
            <a:xfrm>
              <a:off x="4093152" y="2925033"/>
              <a:ext cx="231327" cy="173160"/>
              <a:chOff x="1446281" y="3464685"/>
              <a:chExt cx="209086" cy="144476"/>
            </a:xfrm>
          </p:grpSpPr>
          <p:cxnSp>
            <p:nvCxnSpPr>
              <p:cNvPr id="167" name="Straight Connector 166"/>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68" name="Straight Connector 167"/>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69" name="Group 168"/>
            <p:cNvGrpSpPr/>
            <p:nvPr/>
          </p:nvGrpSpPr>
          <p:grpSpPr>
            <a:xfrm>
              <a:off x="4137022" y="3400221"/>
              <a:ext cx="231327" cy="173160"/>
              <a:chOff x="1446281" y="3464685"/>
              <a:chExt cx="209086" cy="144476"/>
            </a:xfrm>
          </p:grpSpPr>
          <p:cxnSp>
            <p:nvCxnSpPr>
              <p:cNvPr id="170" name="Straight Connector 169"/>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71" name="Straight Connector 170"/>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72" name="Group 171"/>
            <p:cNvGrpSpPr/>
            <p:nvPr/>
          </p:nvGrpSpPr>
          <p:grpSpPr>
            <a:xfrm>
              <a:off x="4124975" y="3878889"/>
              <a:ext cx="231327" cy="173160"/>
              <a:chOff x="1446281" y="3464685"/>
              <a:chExt cx="209086" cy="144476"/>
            </a:xfrm>
          </p:grpSpPr>
          <p:cxnSp>
            <p:nvCxnSpPr>
              <p:cNvPr id="173" name="Straight Connector 172"/>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74" name="Straight Connector 173"/>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75" name="Group 174"/>
            <p:cNvGrpSpPr/>
            <p:nvPr/>
          </p:nvGrpSpPr>
          <p:grpSpPr>
            <a:xfrm>
              <a:off x="4124414" y="4512034"/>
              <a:ext cx="231327" cy="173160"/>
              <a:chOff x="1446281" y="3464685"/>
              <a:chExt cx="209086" cy="144476"/>
            </a:xfrm>
          </p:grpSpPr>
          <p:cxnSp>
            <p:nvCxnSpPr>
              <p:cNvPr id="176" name="Straight Connector 175"/>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77" name="Straight Connector 176"/>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80" name="Group 179"/>
            <p:cNvGrpSpPr/>
            <p:nvPr/>
          </p:nvGrpSpPr>
          <p:grpSpPr>
            <a:xfrm>
              <a:off x="7902273" y="359551"/>
              <a:ext cx="231327" cy="173160"/>
              <a:chOff x="1446281" y="3464685"/>
              <a:chExt cx="209086" cy="144476"/>
            </a:xfrm>
          </p:grpSpPr>
          <p:cxnSp>
            <p:nvCxnSpPr>
              <p:cNvPr id="181" name="Straight Connector 180"/>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185" name="Straight Arrow Connector 184"/>
            <p:cNvCxnSpPr/>
            <p:nvPr/>
          </p:nvCxnSpPr>
          <p:spPr>
            <a:xfrm flipH="1">
              <a:off x="9416155" y="1950554"/>
              <a:ext cx="623411"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7" name="TextBox 26"/>
            <p:cNvSpPr txBox="1"/>
            <p:nvPr/>
          </p:nvSpPr>
          <p:spPr>
            <a:xfrm>
              <a:off x="10350789" y="1711268"/>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Set point</a:t>
              </a:r>
              <a:endParaRPr lang="en-GB" sz="2000" dirty="0">
                <a:latin typeface="Times New Roman" panose="02020603050405020304" pitchFamily="18" charset="0"/>
                <a:cs typeface="Times New Roman" panose="02020603050405020304" pitchFamily="18" charset="0"/>
              </a:endParaRPr>
            </a:p>
          </p:txBody>
        </p:sp>
        <p:sp>
          <p:nvSpPr>
            <p:cNvPr id="188" name="TextBox 26"/>
            <p:cNvSpPr txBox="1"/>
            <p:nvPr/>
          </p:nvSpPr>
          <p:spPr>
            <a:xfrm>
              <a:off x="6249705" y="1660870"/>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Set point</a:t>
              </a:r>
              <a:endParaRPr lang="en-GB" sz="2000" dirty="0">
                <a:latin typeface="Times New Roman" panose="02020603050405020304" pitchFamily="18" charset="0"/>
                <a:cs typeface="Times New Roman" panose="02020603050405020304" pitchFamily="18" charset="0"/>
              </a:endParaRPr>
            </a:p>
          </p:txBody>
        </p:sp>
        <p:cxnSp>
          <p:nvCxnSpPr>
            <p:cNvPr id="189" name="Straight Arrow Connector 188"/>
            <p:cNvCxnSpPr/>
            <p:nvPr/>
          </p:nvCxnSpPr>
          <p:spPr>
            <a:xfrm flipH="1" flipV="1">
              <a:off x="6721800" y="1313904"/>
              <a:ext cx="0" cy="3657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92" name="TextBox 2"/>
          <p:cNvSpPr txBox="1"/>
          <p:nvPr/>
        </p:nvSpPr>
        <p:spPr>
          <a:xfrm>
            <a:off x="421810" y="431633"/>
            <a:ext cx="219433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Another solution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055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a:t>
            </a:fld>
            <a:endParaRPr lang="en-US"/>
          </a:p>
        </p:txBody>
      </p:sp>
      <p:sp>
        <p:nvSpPr>
          <p:cNvPr id="5" name="Text Box 4"/>
          <p:cNvSpPr txBox="1">
            <a:spLocks noChangeArrowheads="1"/>
          </p:cNvSpPr>
          <p:nvPr/>
        </p:nvSpPr>
        <p:spPr bwMode="auto">
          <a:xfrm>
            <a:off x="1053947" y="529676"/>
            <a:ext cx="5199369" cy="661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algn="just" eaLnBrk="1" hangingPunct="1">
              <a:lnSpc>
                <a:spcPct val="150000"/>
              </a:lnSpc>
              <a:spcBef>
                <a:spcPct val="50000"/>
              </a:spcBef>
              <a:buClrTx/>
              <a:buSzTx/>
              <a:buFont typeface="Wingdings" panose="05000000000000000000" pitchFamily="2" charset="2"/>
              <a:buNone/>
            </a:pPr>
            <a:r>
              <a:rPr lang="en-US" altLang="en-US" sz="2800" b="1" u="sng" dirty="0">
                <a:solidFill>
                  <a:srgbClr val="FF0000"/>
                </a:solidFill>
                <a:latin typeface="Times New Roman" panose="02020603050405020304" pitchFamily="18" charset="0"/>
                <a:cs typeface="Times New Roman" panose="02020603050405020304" pitchFamily="18" charset="0"/>
              </a:rPr>
              <a:t>Type of Process Control Loop</a:t>
            </a:r>
          </a:p>
        </p:txBody>
      </p:sp>
      <p:sp>
        <p:nvSpPr>
          <p:cNvPr id="6" name="Text Box 5"/>
          <p:cNvSpPr txBox="1">
            <a:spLocks noChangeArrowheads="1"/>
          </p:cNvSpPr>
          <p:nvPr/>
        </p:nvSpPr>
        <p:spPr bwMode="auto">
          <a:xfrm>
            <a:off x="1014566" y="1446089"/>
            <a:ext cx="523875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50000"/>
              </a:spcBef>
              <a:buClrTx/>
              <a:buSzTx/>
              <a:buNone/>
            </a:pPr>
            <a:r>
              <a:rPr lang="en-US" altLang="en-US" sz="2400" dirty="0"/>
              <a:t> </a:t>
            </a:r>
            <a:r>
              <a:rPr lang="en-US" altLang="en-US" sz="2400" dirty="0" smtClean="0"/>
              <a:t>1- </a:t>
            </a:r>
            <a:r>
              <a:rPr lang="en-US" altLang="en-US" sz="2400" dirty="0" smtClean="0">
                <a:latin typeface="Times New Roman" panose="02020603050405020304" pitchFamily="18" charset="0"/>
                <a:cs typeface="Times New Roman" panose="02020603050405020304" pitchFamily="18" charset="0"/>
              </a:rPr>
              <a:t>Feedback </a:t>
            </a:r>
            <a:r>
              <a:rPr lang="en-US" altLang="en-US" sz="2400" dirty="0">
                <a:latin typeface="Times New Roman" panose="02020603050405020304" pitchFamily="18" charset="0"/>
                <a:cs typeface="Times New Roman" panose="02020603050405020304" pitchFamily="18" charset="0"/>
              </a:rPr>
              <a:t>Control</a:t>
            </a:r>
          </a:p>
          <a:p>
            <a:pPr eaLnBrk="1" hangingPunct="1">
              <a:spcBef>
                <a:spcPct val="50000"/>
              </a:spcBef>
              <a:buClrTx/>
              <a:buSzTx/>
              <a:buNone/>
            </a:pPr>
            <a:r>
              <a:rPr lang="en-US" altLang="en-US" sz="2400" dirty="0"/>
              <a:t> </a:t>
            </a:r>
            <a:r>
              <a:rPr lang="en-US" altLang="en-US" sz="2400" dirty="0" smtClean="0"/>
              <a:t>2- </a:t>
            </a:r>
            <a:r>
              <a:rPr lang="en-US" altLang="en-US" sz="2400" dirty="0" smtClean="0">
                <a:latin typeface="Times New Roman" panose="02020603050405020304" pitchFamily="18" charset="0"/>
                <a:cs typeface="Times New Roman" panose="02020603050405020304" pitchFamily="18" charset="0"/>
              </a:rPr>
              <a:t>Feedforward </a:t>
            </a:r>
            <a:r>
              <a:rPr lang="en-US" altLang="en-US" sz="2400" dirty="0">
                <a:latin typeface="Times New Roman" panose="02020603050405020304" pitchFamily="18" charset="0"/>
                <a:cs typeface="Times New Roman" panose="02020603050405020304" pitchFamily="18" charset="0"/>
              </a:rPr>
              <a:t>Control</a:t>
            </a:r>
          </a:p>
          <a:p>
            <a:pPr eaLnBrk="1" hangingPunct="1">
              <a:spcBef>
                <a:spcPct val="50000"/>
              </a:spcBef>
              <a:buClrTx/>
              <a:buSzTx/>
              <a:buNone/>
            </a:pPr>
            <a:r>
              <a:rPr lang="en-US" altLang="en-US" sz="2400" dirty="0"/>
              <a:t> </a:t>
            </a:r>
            <a:r>
              <a:rPr lang="en-US" altLang="en-US" sz="2400" dirty="0" smtClean="0"/>
              <a:t>3- </a:t>
            </a:r>
            <a:r>
              <a:rPr lang="en-US" altLang="en-US" sz="2400" dirty="0" smtClean="0">
                <a:latin typeface="Times New Roman" panose="02020603050405020304" pitchFamily="18" charset="0"/>
                <a:cs typeface="Times New Roman" panose="02020603050405020304" pitchFamily="18" charset="0"/>
              </a:rPr>
              <a:t>Feedforward-plus-Feedback </a:t>
            </a:r>
            <a:r>
              <a:rPr lang="en-US" altLang="en-US" sz="2400" dirty="0">
                <a:latin typeface="Times New Roman" panose="02020603050405020304" pitchFamily="18" charset="0"/>
                <a:cs typeface="Times New Roman" panose="02020603050405020304" pitchFamily="18" charset="0"/>
              </a:rPr>
              <a:t>Control</a:t>
            </a:r>
          </a:p>
          <a:p>
            <a:pPr eaLnBrk="1" hangingPunct="1">
              <a:spcBef>
                <a:spcPct val="50000"/>
              </a:spcBef>
              <a:buClrTx/>
              <a:buSzTx/>
              <a:buNone/>
            </a:pPr>
            <a:r>
              <a:rPr lang="en-US" altLang="en-US" sz="2400" dirty="0"/>
              <a:t> </a:t>
            </a:r>
            <a:r>
              <a:rPr lang="en-US" altLang="en-US" sz="2400" dirty="0" smtClean="0"/>
              <a:t>4- </a:t>
            </a:r>
            <a:r>
              <a:rPr lang="en-US" altLang="en-US" sz="2400" dirty="0" smtClean="0">
                <a:latin typeface="Times New Roman" panose="02020603050405020304" pitchFamily="18" charset="0"/>
                <a:cs typeface="Times New Roman" panose="02020603050405020304" pitchFamily="18" charset="0"/>
              </a:rPr>
              <a:t>Ratio </a:t>
            </a:r>
            <a:r>
              <a:rPr lang="en-US" altLang="en-US" sz="2400" dirty="0">
                <a:latin typeface="Times New Roman" panose="02020603050405020304" pitchFamily="18" charset="0"/>
                <a:cs typeface="Times New Roman" panose="02020603050405020304" pitchFamily="18" charset="0"/>
              </a:rPr>
              <a:t>Control</a:t>
            </a:r>
          </a:p>
          <a:p>
            <a:pPr eaLnBrk="1" hangingPunct="1">
              <a:spcBef>
                <a:spcPct val="50000"/>
              </a:spcBef>
              <a:buClrTx/>
              <a:buSzTx/>
              <a:buNone/>
            </a:pPr>
            <a:r>
              <a:rPr lang="en-US" altLang="en-US" sz="2400" dirty="0">
                <a:latin typeface="Times New Roman" panose="02020603050405020304" pitchFamily="18" charset="0"/>
                <a:cs typeface="Times New Roman" panose="02020603050405020304" pitchFamily="18" charset="0"/>
              </a:rPr>
              <a:t>5</a:t>
            </a:r>
            <a:r>
              <a:rPr lang="en-US" altLang="en-US" sz="2400" dirty="0" smtClean="0">
                <a:latin typeface="Times New Roman" panose="02020603050405020304" pitchFamily="18" charset="0"/>
                <a:cs typeface="Times New Roman" panose="02020603050405020304" pitchFamily="18" charset="0"/>
              </a:rPr>
              <a:t>- Cascade Control</a:t>
            </a:r>
          </a:p>
          <a:p>
            <a:pPr>
              <a:spcBef>
                <a:spcPct val="50000"/>
              </a:spcBef>
              <a:buClrTx/>
              <a:buSzTx/>
              <a:buNone/>
            </a:pPr>
            <a:r>
              <a:rPr lang="en-US" altLang="en-US" sz="2400" dirty="0" smtClean="0">
                <a:latin typeface="Times New Roman" panose="02020603050405020304" pitchFamily="18" charset="0"/>
                <a:cs typeface="Times New Roman" panose="02020603050405020304" pitchFamily="18" charset="0"/>
              </a:rPr>
              <a:t>6- </a:t>
            </a:r>
            <a:r>
              <a:rPr lang="en-US" altLang="en-US" sz="2400" dirty="0">
                <a:latin typeface="Times New Roman" panose="02020603050405020304" pitchFamily="18" charset="0"/>
                <a:cs typeface="Times New Roman" panose="02020603050405020304" pitchFamily="18" charset="0"/>
              </a:rPr>
              <a:t>Split Range Control</a:t>
            </a:r>
          </a:p>
          <a:p>
            <a:pPr eaLnBrk="1" hangingPunct="1">
              <a:spcBef>
                <a:spcPct val="50000"/>
              </a:spcBef>
              <a:buClrTx/>
              <a:buSzTx/>
              <a:buNone/>
            </a:pPr>
            <a:r>
              <a:rPr lang="en-US" altLang="en-US" sz="2400" dirty="0">
                <a:latin typeface="Times New Roman" panose="02020603050405020304" pitchFamily="18" charset="0"/>
                <a:cs typeface="Times New Roman" panose="02020603050405020304" pitchFamily="18" charset="0"/>
              </a:rPr>
              <a:t> </a:t>
            </a:r>
            <a:endParaRPr lang="en-US" altLang="en-US" sz="2000" dirty="0"/>
          </a:p>
        </p:txBody>
      </p:sp>
    </p:spTree>
    <p:extLst>
      <p:ext uri="{BB962C8B-B14F-4D97-AF65-F5344CB8AC3E}">
        <p14:creationId xmlns:p14="http://schemas.microsoft.com/office/powerpoint/2010/main" val="37739344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20</a:t>
            </a:fld>
            <a:endParaRPr lang="en-US"/>
          </a:p>
        </p:txBody>
      </p:sp>
      <p:cxnSp>
        <p:nvCxnSpPr>
          <p:cNvPr id="38" name="Straight Connector 37"/>
          <p:cNvCxnSpPr/>
          <p:nvPr/>
        </p:nvCxnSpPr>
        <p:spPr>
          <a:xfrm>
            <a:off x="6106224" y="2189333"/>
            <a:ext cx="0" cy="14072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54140" y="2189333"/>
            <a:ext cx="0" cy="14072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6106224" y="3600263"/>
            <a:ext cx="11479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106223" y="2540956"/>
            <a:ext cx="10972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flipH="1">
            <a:off x="6368252" y="2540956"/>
            <a:ext cx="0" cy="105558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3" name="TextBox 175"/>
          <p:cNvSpPr txBox="1"/>
          <p:nvPr/>
        </p:nvSpPr>
        <p:spPr>
          <a:xfrm>
            <a:off x="6383002" y="2707914"/>
            <a:ext cx="56388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1</a:t>
            </a:r>
            <a:endParaRPr lang="en-US" dirty="0">
              <a:latin typeface="Times New Roman" panose="02020603050405020304" pitchFamily="18" charset="0"/>
              <a:cs typeface="Times New Roman" panose="02020603050405020304" pitchFamily="18" charset="0"/>
            </a:endParaRPr>
          </a:p>
        </p:txBody>
      </p:sp>
      <p:cxnSp>
        <p:nvCxnSpPr>
          <p:cNvPr id="44" name="Straight Connector 43"/>
          <p:cNvCxnSpPr/>
          <p:nvPr/>
        </p:nvCxnSpPr>
        <p:spPr>
          <a:xfrm>
            <a:off x="8977735" y="4003270"/>
            <a:ext cx="0" cy="14072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125651" y="4003270"/>
            <a:ext cx="0" cy="14072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8977735" y="5414200"/>
            <a:ext cx="114791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954384" y="4557438"/>
            <a:ext cx="10972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flipH="1">
            <a:off x="9233372" y="4557438"/>
            <a:ext cx="0" cy="82296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9" name="TextBox 176"/>
          <p:cNvSpPr txBox="1"/>
          <p:nvPr/>
        </p:nvSpPr>
        <p:spPr>
          <a:xfrm>
            <a:off x="9221084" y="4799292"/>
            <a:ext cx="56388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2</a:t>
            </a:r>
          </a:p>
        </p:txBody>
      </p:sp>
      <p:cxnSp>
        <p:nvCxnSpPr>
          <p:cNvPr id="50" name="Straight Arrow Connector 49"/>
          <p:cNvCxnSpPr/>
          <p:nvPr/>
        </p:nvCxnSpPr>
        <p:spPr>
          <a:xfrm>
            <a:off x="6368251" y="1871050"/>
            <a:ext cx="0" cy="5486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5179531" y="1883088"/>
            <a:ext cx="11887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254139" y="3391326"/>
            <a:ext cx="2103120" cy="0"/>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a:off x="9343495" y="3391326"/>
            <a:ext cx="0" cy="8575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a:off x="10125650" y="5168624"/>
            <a:ext cx="12801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Flowchart: Collate 54"/>
          <p:cNvSpPr/>
          <p:nvPr/>
        </p:nvSpPr>
        <p:spPr>
          <a:xfrm rot="16200000">
            <a:off x="7961482" y="3207839"/>
            <a:ext cx="173733" cy="366974"/>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62" name="TextBox 202"/>
          <p:cNvSpPr txBox="1"/>
          <p:nvPr/>
        </p:nvSpPr>
        <p:spPr>
          <a:xfrm>
            <a:off x="7864861" y="3502205"/>
            <a:ext cx="48861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R1</a:t>
            </a:r>
            <a:endParaRPr lang="en-US" dirty="0"/>
          </a:p>
        </p:txBody>
      </p:sp>
      <p:sp>
        <p:nvSpPr>
          <p:cNvPr id="63" name="TextBox 203"/>
          <p:cNvSpPr txBox="1"/>
          <p:nvPr/>
        </p:nvSpPr>
        <p:spPr>
          <a:xfrm>
            <a:off x="4977478" y="1409385"/>
            <a:ext cx="530942"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t>q</a:t>
            </a:r>
            <a:r>
              <a:rPr lang="en-US" sz="2400" baseline="-25000" dirty="0" smtClean="0"/>
              <a:t>o</a:t>
            </a:r>
            <a:endParaRPr lang="en-US" sz="2400" baseline="-25000" dirty="0"/>
          </a:p>
        </p:txBody>
      </p:sp>
      <p:sp>
        <p:nvSpPr>
          <p:cNvPr id="64" name="TextBox 204"/>
          <p:cNvSpPr txBox="1"/>
          <p:nvPr/>
        </p:nvSpPr>
        <p:spPr>
          <a:xfrm>
            <a:off x="8722089" y="2827289"/>
            <a:ext cx="530942"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t>q</a:t>
            </a:r>
            <a:r>
              <a:rPr lang="en-US" sz="2400" baseline="-25000" dirty="0" smtClean="0"/>
              <a:t>1</a:t>
            </a:r>
            <a:endParaRPr lang="en-US" sz="2400" baseline="-25000" dirty="0"/>
          </a:p>
        </p:txBody>
      </p:sp>
      <p:sp>
        <p:nvSpPr>
          <p:cNvPr id="65" name="TextBox 205"/>
          <p:cNvSpPr txBox="1"/>
          <p:nvPr/>
        </p:nvSpPr>
        <p:spPr>
          <a:xfrm>
            <a:off x="10925991" y="4597054"/>
            <a:ext cx="530942"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t>q</a:t>
            </a:r>
            <a:r>
              <a:rPr lang="en-US" sz="2400" baseline="-25000" dirty="0"/>
              <a:t>2</a:t>
            </a:r>
          </a:p>
        </p:txBody>
      </p:sp>
      <p:sp>
        <p:nvSpPr>
          <p:cNvPr id="66" name="TextBox 208"/>
          <p:cNvSpPr txBox="1"/>
          <p:nvPr/>
        </p:nvSpPr>
        <p:spPr>
          <a:xfrm>
            <a:off x="6062651" y="3673382"/>
            <a:ext cx="105752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TK101</a:t>
            </a:r>
            <a:endParaRPr lang="en-US" dirty="0"/>
          </a:p>
        </p:txBody>
      </p:sp>
      <p:sp>
        <p:nvSpPr>
          <p:cNvPr id="67" name="TextBox 209"/>
          <p:cNvSpPr txBox="1"/>
          <p:nvPr/>
        </p:nvSpPr>
        <p:spPr>
          <a:xfrm>
            <a:off x="9214909" y="5478150"/>
            <a:ext cx="105752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TK102</a:t>
            </a:r>
            <a:endParaRPr lang="en-US" dirty="0"/>
          </a:p>
        </p:txBody>
      </p:sp>
      <p:sp>
        <p:nvSpPr>
          <p:cNvPr id="68" name="TextBox 67"/>
          <p:cNvSpPr txBox="1"/>
          <p:nvPr/>
        </p:nvSpPr>
        <p:spPr>
          <a:xfrm>
            <a:off x="274352" y="208193"/>
            <a:ext cx="2569029"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Homework 2</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70" name="Flowchart: Collate 69"/>
          <p:cNvSpPr/>
          <p:nvPr/>
        </p:nvSpPr>
        <p:spPr>
          <a:xfrm rot="16200000">
            <a:off x="10498436" y="4985136"/>
            <a:ext cx="173733" cy="366974"/>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71" name="TextBox 202"/>
          <p:cNvSpPr txBox="1"/>
          <p:nvPr/>
        </p:nvSpPr>
        <p:spPr>
          <a:xfrm>
            <a:off x="10439460" y="5309429"/>
            <a:ext cx="48861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R2</a:t>
            </a:r>
            <a:endParaRPr lang="en-US" dirty="0"/>
          </a:p>
        </p:txBody>
      </p:sp>
      <p:cxnSp>
        <p:nvCxnSpPr>
          <p:cNvPr id="73" name="Straight Connector 72"/>
          <p:cNvCxnSpPr/>
          <p:nvPr/>
        </p:nvCxnSpPr>
        <p:spPr>
          <a:xfrm flipV="1">
            <a:off x="9784964" y="3304459"/>
            <a:ext cx="11887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9784964" y="3308495"/>
            <a:ext cx="0" cy="8575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5" name="TextBox 204"/>
          <p:cNvSpPr txBox="1"/>
          <p:nvPr/>
        </p:nvSpPr>
        <p:spPr>
          <a:xfrm>
            <a:off x="8305699" y="1272621"/>
            <a:ext cx="530942"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t>q</a:t>
            </a:r>
            <a:r>
              <a:rPr lang="en-US" sz="2400" baseline="-25000" dirty="0" smtClean="0"/>
              <a:t>3</a:t>
            </a:r>
            <a:endParaRPr lang="en-US" sz="2400" baseline="-25000" dirty="0"/>
          </a:p>
        </p:txBody>
      </p:sp>
      <mc:AlternateContent xmlns:mc="http://schemas.openxmlformats.org/markup-compatibility/2006" xmlns:a14="http://schemas.microsoft.com/office/drawing/2010/main">
        <mc:Choice Requires="a14">
          <p:sp>
            <p:nvSpPr>
              <p:cNvPr id="76" name="TextBox 75"/>
              <p:cNvSpPr txBox="1"/>
              <p:nvPr/>
            </p:nvSpPr>
            <p:spPr>
              <a:xfrm>
                <a:off x="386593" y="1111033"/>
                <a:ext cx="3323771" cy="1938992"/>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Two liquid – level tanks are connected in series as  shown in Fig. beside.</a:t>
                </a:r>
              </a:p>
              <a:p>
                <a:r>
                  <a:rPr lang="en-US" sz="2000" dirty="0" smtClean="0">
                    <a:latin typeface="Times New Roman" panose="02020603050405020304" pitchFamily="18" charset="0"/>
                    <a:cs typeface="Times New Roman" panose="02020603050405020304" pitchFamily="18" charset="0"/>
                  </a:rPr>
                  <a:t>The liquid level in the second tank h2 is to be controlled.</a:t>
                </a:r>
              </a:p>
              <a:p>
                <a:pPr/>
                <a14:m>
                  <m:oMathPara xmlns:m="http://schemas.openxmlformats.org/officeDocument/2006/math">
                    <m:oMathParaPr>
                      <m:jc m:val="left"/>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h</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r>
                        <a:rPr lang="en-US" sz="2000" b="0" i="1" smtClean="0">
                          <a:latin typeface="Cambria Math" panose="02040503050406030204" pitchFamily="18" charset="0"/>
                        </a:rPr>
                        <m:t>𝑓</m:t>
                      </m:r>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𝑜</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3</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4</m:t>
                          </m:r>
                        </m:sub>
                      </m:sSub>
                      <m:r>
                        <a:rPr lang="en-US" sz="2000" b="0" i="1" smtClean="0">
                          <a:latin typeface="Cambria Math" panose="02040503050406030204" pitchFamily="18" charset="0"/>
                        </a:rPr>
                        <m:t>)</m:t>
                      </m:r>
                    </m:oMath>
                  </m:oMathPara>
                </a14:m>
                <a:endParaRPr lang="en-US" sz="2000" dirty="0">
                  <a:latin typeface="Times New Roman" panose="02020603050405020304" pitchFamily="18" charset="0"/>
                  <a:cs typeface="Times New Roman" panose="02020603050405020304" pitchFamily="18" charset="0"/>
                </a:endParaRPr>
              </a:p>
            </p:txBody>
          </p:sp>
        </mc:Choice>
        <mc:Fallback xmlns="">
          <p:sp>
            <p:nvSpPr>
              <p:cNvPr id="76" name="TextBox 75"/>
              <p:cNvSpPr txBox="1">
                <a:spLocks noRot="1" noChangeAspect="1" noMove="1" noResize="1" noEditPoints="1" noAdjustHandles="1" noChangeArrowheads="1" noChangeShapeType="1" noTextEdit="1"/>
              </p:cNvSpPr>
              <p:nvPr/>
            </p:nvSpPr>
            <p:spPr>
              <a:xfrm>
                <a:off x="386593" y="1111033"/>
                <a:ext cx="3323771" cy="1938992"/>
              </a:xfrm>
              <a:prstGeom prst="rect">
                <a:avLst/>
              </a:prstGeom>
              <a:blipFill>
                <a:blip r:embed="rId2"/>
                <a:stretch>
                  <a:fillRect l="-1832" t="-1572" b="-2830"/>
                </a:stretch>
              </a:blipFill>
            </p:spPr>
            <p:txBody>
              <a:bodyPr/>
              <a:lstStyle/>
              <a:p>
                <a:r>
                  <a:rPr lang="en-US">
                    <a:noFill/>
                  </a:rPr>
                  <a:t> </a:t>
                </a:r>
              </a:p>
            </p:txBody>
          </p:sp>
        </mc:Fallback>
      </mc:AlternateContent>
      <p:sp>
        <p:nvSpPr>
          <p:cNvPr id="77" name="TextBox 76"/>
          <p:cNvSpPr txBox="1"/>
          <p:nvPr/>
        </p:nvSpPr>
        <p:spPr>
          <a:xfrm>
            <a:off x="447575" y="3246892"/>
            <a:ext cx="4895686" cy="1323439"/>
          </a:xfrm>
          <a:prstGeom prst="rect">
            <a:avLst/>
          </a:prstGeom>
          <a:noFill/>
        </p:spPr>
        <p:txBody>
          <a:bodyPr wrap="square" rtlCol="0">
            <a:spAutoFit/>
          </a:bodyPr>
          <a:lstStyle/>
          <a:p>
            <a:r>
              <a:rPr lang="en-US" dirty="0" smtClean="0"/>
              <a:t> </a:t>
            </a:r>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onstruct control loop to control h</a:t>
            </a:r>
            <a:r>
              <a:rPr lang="en-US" sz="2000" baseline="-25000" dirty="0" smtClean="0">
                <a:latin typeface="Times New Roman" panose="02020603050405020304" pitchFamily="18" charset="0"/>
                <a:cs typeface="Times New Roman" panose="02020603050405020304" pitchFamily="18" charset="0"/>
              </a:rPr>
              <a:t>2</a:t>
            </a:r>
            <a:r>
              <a:rPr lang="en-US" sz="2000" dirty="0" smtClean="0">
                <a:latin typeface="Times New Roman" panose="02020603050405020304" pitchFamily="18" charset="0"/>
                <a:cs typeface="Times New Roman" panose="02020603050405020304" pitchFamily="18" charset="0"/>
              </a:rPr>
              <a:t> using:</a:t>
            </a:r>
          </a:p>
          <a:p>
            <a:r>
              <a:rPr lang="en-US" sz="2000" dirty="0" smtClean="0">
                <a:latin typeface="Times New Roman" panose="02020603050405020304" pitchFamily="18" charset="0"/>
                <a:cs typeface="Times New Roman" panose="02020603050405020304" pitchFamily="18" charset="0"/>
              </a:rPr>
              <a:t>1- Feedforward loop</a:t>
            </a:r>
          </a:p>
          <a:p>
            <a:r>
              <a:rPr lang="en-US" sz="2000" dirty="0" smtClean="0">
                <a:latin typeface="Times New Roman" panose="02020603050405020304" pitchFamily="18" charset="0"/>
                <a:cs typeface="Times New Roman" panose="02020603050405020304" pitchFamily="18" charset="0"/>
              </a:rPr>
              <a:t>2- Feedback loop</a:t>
            </a:r>
          </a:p>
          <a:p>
            <a:r>
              <a:rPr lang="en-US" sz="2000" dirty="0" smtClean="0">
                <a:latin typeface="Times New Roman" panose="02020603050405020304" pitchFamily="18" charset="0"/>
                <a:cs typeface="Times New Roman" panose="02020603050405020304" pitchFamily="18" charset="0"/>
              </a:rPr>
              <a:t>3- Feedforward-plus-feedback</a:t>
            </a:r>
            <a:r>
              <a:rPr lang="en-US" dirty="0" smtClean="0"/>
              <a:t>.</a:t>
            </a:r>
            <a:endParaRPr lang="en-US" dirty="0"/>
          </a:p>
        </p:txBody>
      </p:sp>
      <p:cxnSp>
        <p:nvCxnSpPr>
          <p:cNvPr id="78" name="Straight Connector 77"/>
          <p:cNvCxnSpPr/>
          <p:nvPr/>
        </p:nvCxnSpPr>
        <p:spPr>
          <a:xfrm flipV="1">
            <a:off x="7009166" y="1818664"/>
            <a:ext cx="11887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7009166" y="1825330"/>
            <a:ext cx="0" cy="640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0" name="TextBox 204"/>
          <p:cNvSpPr txBox="1"/>
          <p:nvPr/>
        </p:nvSpPr>
        <p:spPr>
          <a:xfrm>
            <a:off x="10812920" y="2740760"/>
            <a:ext cx="530942"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t>q</a:t>
            </a:r>
            <a:r>
              <a:rPr lang="en-US" sz="2400" baseline="-25000" dirty="0" smtClean="0"/>
              <a:t>4</a:t>
            </a:r>
            <a:endParaRPr lang="en-US" sz="2400" baseline="-25000" dirty="0"/>
          </a:p>
        </p:txBody>
      </p:sp>
    </p:spTree>
    <p:extLst>
      <p:ext uri="{BB962C8B-B14F-4D97-AF65-F5344CB8AC3E}">
        <p14:creationId xmlns:p14="http://schemas.microsoft.com/office/powerpoint/2010/main" val="4104658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511804" y="6393211"/>
            <a:ext cx="549954" cy="365125"/>
          </a:xfrm>
        </p:spPr>
        <p:txBody>
          <a:bodyPr/>
          <a:lstStyle/>
          <a:p>
            <a:fld id="{C1227082-9623-4AB1-B9BE-6FF402288CC8}" type="slidenum">
              <a:rPr lang="en-US" sz="2000" smtClean="0">
                <a:solidFill>
                  <a:srgbClr val="FF0000"/>
                </a:solidFill>
              </a:rPr>
              <a:t>21</a:t>
            </a:fld>
            <a:endParaRPr lang="en-US" sz="2000" dirty="0">
              <a:solidFill>
                <a:srgbClr val="FF0000"/>
              </a:solidFill>
            </a:endParaRPr>
          </a:p>
        </p:txBody>
      </p:sp>
      <p:sp>
        <p:nvSpPr>
          <p:cNvPr id="4" name="Rectangle 3"/>
          <p:cNvSpPr/>
          <p:nvPr/>
        </p:nvSpPr>
        <p:spPr>
          <a:xfrm>
            <a:off x="723402" y="312448"/>
            <a:ext cx="2333524" cy="461665"/>
          </a:xfrm>
          <a:prstGeom prst="rect">
            <a:avLst/>
          </a:prstGeom>
        </p:spPr>
        <p:txBody>
          <a:bodyPr wrap="none">
            <a:spAutoFit/>
          </a:bodyPr>
          <a:lstStyle/>
          <a:p>
            <a:pPr>
              <a:spcBef>
                <a:spcPct val="50000"/>
              </a:spcBef>
            </a:pPr>
            <a:r>
              <a:rPr lang="en-US" altLang="en-US" sz="2400" b="1" dirty="0">
                <a:solidFill>
                  <a:srgbClr val="FF0000"/>
                </a:solidFill>
                <a:latin typeface="Times New Roman" panose="02020603050405020304" pitchFamily="18" charset="0"/>
                <a:cs typeface="Times New Roman" panose="02020603050405020304" pitchFamily="18" charset="0"/>
              </a:rPr>
              <a:t>4- Ratio Control</a:t>
            </a:r>
          </a:p>
        </p:txBody>
      </p:sp>
      <mc:AlternateContent xmlns:mc="http://schemas.openxmlformats.org/markup-compatibility/2006" xmlns:a14="http://schemas.microsoft.com/office/drawing/2010/main">
        <mc:Choice Requires="a14">
          <p:sp>
            <p:nvSpPr>
              <p:cNvPr id="5" name="Text Box 4"/>
              <p:cNvSpPr txBox="1">
                <a:spLocks noChangeArrowheads="1"/>
              </p:cNvSpPr>
              <p:nvPr/>
            </p:nvSpPr>
            <p:spPr bwMode="auto">
              <a:xfrm>
                <a:off x="431799" y="899886"/>
                <a:ext cx="5152937" cy="322716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defTabSz="114300" eaLnBrk="1" hangingPunct="1">
                  <a:spcBef>
                    <a:spcPct val="50000"/>
                  </a:spcBef>
                  <a:buClrTx/>
                  <a:buSzTx/>
                  <a:buNone/>
                </a:pPr>
                <a:r>
                  <a:rPr lang="en-US" altLang="en-US" sz="1800" dirty="0" smtClean="0"/>
                  <a:t> 	</a:t>
                </a:r>
                <a:r>
                  <a:rPr lang="en-US" altLang="en-US" sz="2000" dirty="0">
                    <a:latin typeface="Times New Roman" panose="02020603050405020304" pitchFamily="18" charset="0"/>
                    <a:cs typeface="Times New Roman" panose="02020603050405020304" pitchFamily="18" charset="0"/>
                  </a:rPr>
                  <a:t>Ratio control is used to ensure that two or </a:t>
                </a:r>
                <a:endParaRPr lang="en-US" altLang="en-US" sz="2000" dirty="0" smtClean="0">
                  <a:latin typeface="Times New Roman" panose="02020603050405020304" pitchFamily="18" charset="0"/>
                  <a:cs typeface="Times New Roman" panose="02020603050405020304" pitchFamily="18" charset="0"/>
                </a:endParaRPr>
              </a:p>
              <a:p>
                <a:pPr defTabSz="114300" eaLnBrk="1" hangingPunct="1">
                  <a:spcBef>
                    <a:spcPct val="50000"/>
                  </a:spcBef>
                  <a:buClrTx/>
                  <a:buSzTx/>
                  <a:buNone/>
                </a:pPr>
                <a:r>
                  <a:rPr lang="en-US" altLang="en-US" sz="2000" dirty="0" smtClean="0">
                    <a:latin typeface="Times New Roman" panose="02020603050405020304" pitchFamily="18" charset="0"/>
                    <a:cs typeface="Times New Roman" panose="02020603050405020304" pitchFamily="18" charset="0"/>
                  </a:rPr>
                  <a:t>more </a:t>
                </a:r>
                <a:r>
                  <a:rPr lang="en-US" altLang="en-US" sz="2000" dirty="0">
                    <a:latin typeface="Times New Roman" panose="02020603050405020304" pitchFamily="18" charset="0"/>
                    <a:cs typeface="Times New Roman" panose="02020603050405020304" pitchFamily="18" charset="0"/>
                  </a:rPr>
                  <a:t>flows are kept at 	the same ratio even </a:t>
                </a:r>
                <a:endParaRPr lang="en-US" altLang="en-US" sz="2000" dirty="0" smtClean="0">
                  <a:latin typeface="Times New Roman" panose="02020603050405020304" pitchFamily="18" charset="0"/>
                  <a:cs typeface="Times New Roman" panose="02020603050405020304" pitchFamily="18" charset="0"/>
                </a:endParaRPr>
              </a:p>
              <a:p>
                <a:pPr defTabSz="114300" eaLnBrk="1" hangingPunct="1">
                  <a:spcBef>
                    <a:spcPct val="50000"/>
                  </a:spcBef>
                  <a:buClrTx/>
                  <a:buSzTx/>
                  <a:buNone/>
                </a:pPr>
                <a:r>
                  <a:rPr lang="en-US" altLang="en-US" sz="2000" dirty="0" smtClean="0">
                    <a:latin typeface="Times New Roman" panose="02020603050405020304" pitchFamily="18" charset="0"/>
                    <a:cs typeface="Times New Roman" panose="02020603050405020304" pitchFamily="18" charset="0"/>
                  </a:rPr>
                  <a:t>if </a:t>
                </a:r>
                <a:r>
                  <a:rPr lang="en-US" altLang="en-US" sz="2000" dirty="0">
                    <a:latin typeface="Times New Roman" panose="02020603050405020304" pitchFamily="18" charset="0"/>
                    <a:cs typeface="Times New Roman" panose="02020603050405020304" pitchFamily="18" charset="0"/>
                  </a:rPr>
                  <a:t>the flows are changing. 	</a:t>
                </a:r>
                <a:endParaRPr lang="en-US" altLang="en-US" sz="2000" dirty="0" smtClean="0">
                  <a:latin typeface="Times New Roman" panose="02020603050405020304" pitchFamily="18" charset="0"/>
                  <a:cs typeface="Times New Roman" panose="02020603050405020304" pitchFamily="18" charset="0"/>
                </a:endParaRPr>
              </a:p>
              <a:p>
                <a:pPr defTabSz="114300" eaLnBrk="1" hangingPunct="1">
                  <a:spcBef>
                    <a:spcPct val="50000"/>
                  </a:spcBef>
                  <a:buClrTx/>
                  <a:buSzTx/>
                  <a:buNone/>
                </a:pPr>
                <a:r>
                  <a:rPr lang="en-US" altLang="en-US" sz="2000" dirty="0" smtClean="0">
                    <a:latin typeface="Times New Roman" panose="02020603050405020304" pitchFamily="18" charset="0"/>
                    <a:cs typeface="Times New Roman" panose="02020603050405020304" pitchFamily="18" charset="0"/>
                  </a:rPr>
                  <a:t>Suppose that  the required </a:t>
                </a:r>
                <a:r>
                  <a:rPr lang="en-US" altLang="en-US" sz="2400" dirty="0" smtClean="0">
                    <a:latin typeface="Times New Roman" panose="02020603050405020304" pitchFamily="18" charset="0"/>
                    <a:cs typeface="Times New Roman" panose="02020603050405020304" pitchFamily="18" charset="0"/>
                  </a:rPr>
                  <a:t>ratio </a:t>
                </a:r>
                <a14:m>
                  <m:oMath xmlns:m="http://schemas.openxmlformats.org/officeDocument/2006/math">
                    <m:f>
                      <m:fPr>
                        <m:ctrlPr>
                          <a:rPr lang="en-US" altLang="en-US" sz="2400" i="1" smtClean="0">
                            <a:latin typeface="Cambria Math" panose="02040503050406030204" pitchFamily="18" charset="0"/>
                            <a:cs typeface="Times New Roman" panose="02020603050405020304" pitchFamily="18" charset="0"/>
                          </a:rPr>
                        </m:ctrlPr>
                      </m:fPr>
                      <m:num>
                        <m:r>
                          <a:rPr lang="en-US" altLang="en-US" sz="2400" b="0" i="1" smtClean="0">
                            <a:latin typeface="Cambria Math" panose="02040503050406030204" pitchFamily="18" charset="0"/>
                            <a:cs typeface="Times New Roman" panose="02020603050405020304" pitchFamily="18" charset="0"/>
                          </a:rPr>
                          <m:t>𝐴</m:t>
                        </m:r>
                      </m:num>
                      <m:den>
                        <m:r>
                          <a:rPr lang="en-US" altLang="en-US" sz="2400" b="0" i="1" smtClean="0">
                            <a:latin typeface="Cambria Math" panose="02040503050406030204" pitchFamily="18" charset="0"/>
                            <a:cs typeface="Times New Roman" panose="02020603050405020304" pitchFamily="18" charset="0"/>
                          </a:rPr>
                          <m:t>𝐵</m:t>
                        </m:r>
                      </m:den>
                    </m:f>
                    <m:r>
                      <a:rPr lang="en-US" altLang="en-US" sz="2400" b="0" i="1" smtClean="0">
                        <a:latin typeface="Cambria Math" panose="02040503050406030204" pitchFamily="18" charset="0"/>
                        <a:cs typeface="Times New Roman" panose="02020603050405020304" pitchFamily="18" charset="0"/>
                      </a:rPr>
                      <m:t>=</m:t>
                    </m:r>
                    <m:f>
                      <m:fPr>
                        <m:ctrlPr>
                          <a:rPr lang="en-US" altLang="en-US" sz="2400" b="0" i="1" smtClean="0">
                            <a:latin typeface="Cambria Math" panose="02040503050406030204" pitchFamily="18" charset="0"/>
                            <a:cs typeface="Times New Roman" panose="02020603050405020304" pitchFamily="18" charset="0"/>
                          </a:rPr>
                        </m:ctrlPr>
                      </m:fPr>
                      <m:num>
                        <m:r>
                          <a:rPr lang="en-US" altLang="en-US" sz="2400" b="0" i="1" smtClean="0">
                            <a:latin typeface="Cambria Math" panose="02040503050406030204" pitchFamily="18" charset="0"/>
                            <a:cs typeface="Times New Roman" panose="02020603050405020304" pitchFamily="18" charset="0"/>
                          </a:rPr>
                          <m:t>1</m:t>
                        </m:r>
                      </m:num>
                      <m:den>
                        <m:r>
                          <a:rPr lang="en-US" altLang="en-US" sz="2400" b="0" i="1" smtClean="0">
                            <a:latin typeface="Cambria Math" panose="02040503050406030204" pitchFamily="18" charset="0"/>
                            <a:cs typeface="Times New Roman" panose="02020603050405020304" pitchFamily="18" charset="0"/>
                          </a:rPr>
                          <m:t>2</m:t>
                        </m:r>
                      </m:den>
                    </m:f>
                    <m:r>
                      <a:rPr lang="en-US" altLang="en-US" sz="2400" b="0" i="1" smtClean="0">
                        <a:latin typeface="Cambria Math" panose="02040503050406030204" pitchFamily="18" charset="0"/>
                        <a:cs typeface="Times New Roman" panose="02020603050405020304" pitchFamily="18" charset="0"/>
                      </a:rPr>
                      <m:t> </m:t>
                    </m:r>
                  </m:oMath>
                </a14:m>
                <a:endParaRPr lang="en-US" altLang="en-US" sz="2400" dirty="0" smtClean="0">
                  <a:latin typeface="Times New Roman" panose="02020603050405020304" pitchFamily="18" charset="0"/>
                  <a:cs typeface="Times New Roman" panose="02020603050405020304" pitchFamily="18" charset="0"/>
                </a:endParaRPr>
              </a:p>
              <a:p>
                <a:pPr defTabSz="114300">
                  <a:spcBef>
                    <a:spcPct val="50000"/>
                  </a:spcBef>
                  <a:buClrTx/>
                  <a:buSzTx/>
                  <a:buNone/>
                </a:pPr>
                <a:r>
                  <a:rPr lang="en-US" altLang="en-US" sz="2000" dirty="0" smtClean="0">
                    <a:latin typeface="Times New Roman" panose="02020603050405020304" pitchFamily="18" charset="0"/>
                    <a:cs typeface="Times New Roman" panose="02020603050405020304" pitchFamily="18" charset="0"/>
                  </a:rPr>
                  <a:t>The function of  FY is to multiply</a:t>
                </a:r>
              </a:p>
              <a:p>
                <a:pPr defTabSz="114300">
                  <a:spcBef>
                    <a:spcPct val="50000"/>
                  </a:spcBef>
                  <a:buClrTx/>
                  <a:buSzTx/>
                  <a:buNone/>
                </a:pPr>
                <a:r>
                  <a:rPr lang="en-US" altLang="en-US" sz="2000" dirty="0">
                    <a:latin typeface="Times New Roman" panose="02020603050405020304" pitchFamily="18" charset="0"/>
                    <a:cs typeface="Times New Roman" panose="02020603050405020304" pitchFamily="18" charset="0"/>
                  </a:rPr>
                  <a:t>t</a:t>
                </a:r>
                <a:r>
                  <a:rPr lang="en-US" altLang="en-US" sz="2000" dirty="0" smtClean="0">
                    <a:latin typeface="Times New Roman" panose="02020603050405020304" pitchFamily="18" charset="0"/>
                    <a:cs typeface="Times New Roman" panose="02020603050405020304" pitchFamily="18" charset="0"/>
                  </a:rPr>
                  <a:t>he output of  FT  by the required ratio  </a:t>
                </a:r>
                <a14:m>
                  <m:oMath xmlns:m="http://schemas.openxmlformats.org/officeDocument/2006/math">
                    <m:f>
                      <m:fPr>
                        <m:ctrlPr>
                          <a:rPr lang="en-US" altLang="en-US" sz="2000" i="1">
                            <a:latin typeface="Cambria Math" panose="02040503050406030204" pitchFamily="18" charset="0"/>
                            <a:cs typeface="Times New Roman" panose="02020603050405020304" pitchFamily="18" charset="0"/>
                          </a:rPr>
                        </m:ctrlPr>
                      </m:fPr>
                      <m:num>
                        <m:r>
                          <a:rPr lang="en-US" altLang="en-US" sz="2000" i="1">
                            <a:latin typeface="Cambria Math" panose="02040503050406030204" pitchFamily="18" charset="0"/>
                            <a:cs typeface="Times New Roman" panose="02020603050405020304" pitchFamily="18" charset="0"/>
                          </a:rPr>
                          <m:t>𝐴</m:t>
                        </m:r>
                      </m:num>
                      <m:den>
                        <m:r>
                          <a:rPr lang="en-US" altLang="en-US" sz="2000" i="1">
                            <a:latin typeface="Cambria Math" panose="02040503050406030204" pitchFamily="18" charset="0"/>
                            <a:cs typeface="Times New Roman" panose="02020603050405020304" pitchFamily="18" charset="0"/>
                          </a:rPr>
                          <m:t>𝐵</m:t>
                        </m:r>
                      </m:den>
                    </m:f>
                  </m:oMath>
                </a14:m>
                <a:endParaRPr lang="en-US" altLang="en-US" sz="2000" dirty="0">
                  <a:latin typeface="Times New Roman" panose="02020603050405020304" pitchFamily="18" charset="0"/>
                  <a:cs typeface="Times New Roman" panose="02020603050405020304" pitchFamily="18" charset="0"/>
                </a:endParaRPr>
              </a:p>
            </p:txBody>
          </p:sp>
        </mc:Choice>
        <mc:Fallback xmlns="">
          <p:sp>
            <p:nvSpPr>
              <p:cNvPr id="5" name="Text Box 4"/>
              <p:cNvSpPr txBox="1">
                <a:spLocks noRot="1" noChangeAspect="1" noMove="1" noResize="1" noEditPoints="1" noAdjustHandles="1" noChangeArrowheads="1" noChangeShapeType="1" noTextEdit="1"/>
              </p:cNvSpPr>
              <p:nvPr/>
            </p:nvSpPr>
            <p:spPr bwMode="auto">
              <a:xfrm>
                <a:off x="431799" y="899886"/>
                <a:ext cx="5152937" cy="3227165"/>
              </a:xfrm>
              <a:prstGeom prst="rect">
                <a:avLst/>
              </a:prstGeom>
              <a:blipFill>
                <a:blip r:embed="rId2"/>
                <a:stretch>
                  <a:fillRect l="-1302" t="-1134" b="-37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83" name="TextBox 82"/>
          <p:cNvSpPr txBox="1"/>
          <p:nvPr/>
        </p:nvSpPr>
        <p:spPr>
          <a:xfrm>
            <a:off x="391207" y="4250516"/>
            <a:ext cx="5612270"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The result is A , this result is used as the set point to the controller FC</a:t>
            </a:r>
            <a:endParaRPr lang="en-US" sz="2000" dirty="0">
              <a:latin typeface="Times New Roman" panose="02020603050405020304" pitchFamily="18" charset="0"/>
              <a:cs typeface="Times New Roman" panose="02020603050405020304" pitchFamily="18" charset="0"/>
            </a:endParaRPr>
          </a:p>
        </p:txBody>
      </p:sp>
      <p:grpSp>
        <p:nvGrpSpPr>
          <p:cNvPr id="97" name="Group 96"/>
          <p:cNvGrpSpPr/>
          <p:nvPr/>
        </p:nvGrpSpPr>
        <p:grpSpPr>
          <a:xfrm>
            <a:off x="6168570" y="578553"/>
            <a:ext cx="5953035" cy="5910693"/>
            <a:chOff x="6313713" y="628219"/>
            <a:chExt cx="5953035" cy="5910693"/>
          </a:xfrm>
        </p:grpSpPr>
        <p:grpSp>
          <p:nvGrpSpPr>
            <p:cNvPr id="7" name="Group 6"/>
            <p:cNvGrpSpPr/>
            <p:nvPr/>
          </p:nvGrpSpPr>
          <p:grpSpPr>
            <a:xfrm>
              <a:off x="7965037" y="4550343"/>
              <a:ext cx="1906651" cy="1988569"/>
              <a:chOff x="1284402" y="1875971"/>
              <a:chExt cx="1379081" cy="1988569"/>
            </a:xfrm>
          </p:grpSpPr>
          <p:sp>
            <p:nvSpPr>
              <p:cNvPr id="23" name="Chord 22"/>
              <p:cNvSpPr/>
              <p:nvPr/>
            </p:nvSpPr>
            <p:spPr>
              <a:xfrm rot="16200000">
                <a:off x="1741714" y="2942772"/>
                <a:ext cx="464457" cy="1379080"/>
              </a:xfrm>
              <a:prstGeom prst="chord">
                <a:avLst>
                  <a:gd name="adj1" fmla="val 5429899"/>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4" name="Straight Connector 23"/>
              <p:cNvCxnSpPr/>
              <p:nvPr/>
            </p:nvCxnSpPr>
            <p:spPr>
              <a:xfrm flipH="1" flipV="1">
                <a:off x="1284402" y="1875971"/>
                <a:ext cx="0" cy="1756342"/>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flipV="1">
                <a:off x="2663483" y="1875971"/>
                <a:ext cx="0" cy="1756342"/>
              </a:xfrm>
              <a:prstGeom prst="line">
                <a:avLst/>
              </a:prstGeom>
            </p:spPr>
            <p:style>
              <a:lnRef idx="1">
                <a:schemeClr val="dk1"/>
              </a:lnRef>
              <a:fillRef idx="0">
                <a:schemeClr val="dk1"/>
              </a:fillRef>
              <a:effectRef idx="0">
                <a:schemeClr val="dk1"/>
              </a:effectRef>
              <a:fontRef idx="minor">
                <a:schemeClr val="tx1"/>
              </a:fontRef>
            </p:style>
          </p:cxnSp>
        </p:grpSp>
        <p:cxnSp>
          <p:nvCxnSpPr>
            <p:cNvPr id="8" name="Straight Arrow Connector 7"/>
            <p:cNvCxnSpPr/>
            <p:nvPr/>
          </p:nvCxnSpPr>
          <p:spPr>
            <a:xfrm>
              <a:off x="8209817" y="4099450"/>
              <a:ext cx="0" cy="598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7965036" y="5076993"/>
              <a:ext cx="19202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8083587" y="5456479"/>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8563137" y="5223840"/>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8286887" y="5362339"/>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8181559" y="5242044"/>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8859316" y="5346072"/>
              <a:ext cx="195943" cy="0"/>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11404849" y="3712911"/>
                  <a:ext cx="406778"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𝐴</m:t>
                        </m:r>
                      </m:oMath>
                    </m:oMathPara>
                  </a14:m>
                  <a:endParaRPr lang="en-US" sz="2400" dirty="0"/>
                </a:p>
              </p:txBody>
            </p:sp>
          </mc:Choice>
          <mc:Fallback xmlns="">
            <p:sp>
              <p:nvSpPr>
                <p:cNvPr id="15" name="Rectangle 14"/>
                <p:cNvSpPr>
                  <a:spLocks noRot="1" noChangeAspect="1" noMove="1" noResize="1" noEditPoints="1" noAdjustHandles="1" noChangeArrowheads="1" noChangeShapeType="1" noTextEdit="1"/>
                </p:cNvSpPr>
                <p:nvPr/>
              </p:nvSpPr>
              <p:spPr>
                <a:xfrm>
                  <a:off x="11404849" y="3712911"/>
                  <a:ext cx="406778" cy="40011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6313713" y="4144031"/>
                  <a:ext cx="920444"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m:rPr>
                            <m:sty m:val="p"/>
                          </m:rPr>
                          <a:rPr lang="en-US" sz="2000" b="0" i="0" smtClean="0">
                            <a:latin typeface="Cambria Math" panose="02040503050406030204" pitchFamily="18" charset="0"/>
                          </a:rPr>
                          <m:t>Water</m:t>
                        </m:r>
                      </m:oMath>
                    </m:oMathPara>
                  </a14:m>
                  <a:endParaRPr lang="en-US" sz="2000" dirty="0"/>
                </a:p>
              </p:txBody>
            </p:sp>
          </mc:Choice>
          <mc:Fallback xmlns="">
            <p:sp>
              <p:nvSpPr>
                <p:cNvPr id="16" name="Rectangle 15"/>
                <p:cNvSpPr>
                  <a:spLocks noRot="1" noChangeAspect="1" noMove="1" noResize="1" noEditPoints="1" noAdjustHandles="1" noChangeArrowheads="1" noChangeShapeType="1" noTextEdit="1"/>
                </p:cNvSpPr>
                <p:nvPr/>
              </p:nvSpPr>
              <p:spPr>
                <a:xfrm>
                  <a:off x="6313713" y="4144031"/>
                  <a:ext cx="920444" cy="400110"/>
                </a:xfrm>
                <a:prstGeom prst="rect">
                  <a:avLst/>
                </a:prstGeom>
                <a:blipFill>
                  <a:blip r:embed="rId4"/>
                  <a:stretch>
                    <a:fillRect/>
                  </a:stretch>
                </a:blipFill>
              </p:spPr>
              <p:txBody>
                <a:bodyPr/>
                <a:lstStyle/>
                <a:p>
                  <a:r>
                    <a:rPr lang="en-US">
                      <a:noFill/>
                    </a:rPr>
                    <a:t> </a:t>
                  </a:r>
                </a:p>
              </p:txBody>
            </p:sp>
          </mc:Fallback>
        </mc:AlternateContent>
        <p:cxnSp>
          <p:nvCxnSpPr>
            <p:cNvPr id="17" name="Straight Arrow Connector 16"/>
            <p:cNvCxnSpPr/>
            <p:nvPr/>
          </p:nvCxnSpPr>
          <p:spPr>
            <a:xfrm>
              <a:off x="9541501" y="3967521"/>
              <a:ext cx="0" cy="640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a:off x="6674499" y="4101699"/>
              <a:ext cx="155448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9541501" y="3967521"/>
              <a:ext cx="1737360" cy="0"/>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0" name="Rectangle 19"/>
                <p:cNvSpPr/>
                <p:nvPr/>
              </p:nvSpPr>
              <p:spPr>
                <a:xfrm>
                  <a:off x="6531532" y="3610446"/>
                  <a:ext cx="417550"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𝐵</m:t>
                        </m:r>
                      </m:oMath>
                    </m:oMathPara>
                  </a14:m>
                  <a:endParaRPr lang="en-US" sz="2000" dirty="0"/>
                </a:p>
              </p:txBody>
            </p:sp>
          </mc:Choice>
          <mc:Fallback xmlns="">
            <p:sp>
              <p:nvSpPr>
                <p:cNvPr id="20" name="Rectangle 19"/>
                <p:cNvSpPr>
                  <a:spLocks noRot="1" noChangeAspect="1" noMove="1" noResize="1" noEditPoints="1" noAdjustHandles="1" noChangeArrowheads="1" noChangeShapeType="1" noTextEdit="1"/>
                </p:cNvSpPr>
                <p:nvPr/>
              </p:nvSpPr>
              <p:spPr>
                <a:xfrm>
                  <a:off x="6531532" y="3610446"/>
                  <a:ext cx="417550" cy="40011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11257650" y="4177047"/>
                  <a:ext cx="660758" cy="400110"/>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0" dirty="0" smtClean="0"/>
                    <a:t>A</a:t>
                  </a:r>
                  <a14:m>
                    <m:oMath xmlns:m="http://schemas.openxmlformats.org/officeDocument/2006/math">
                      <m:r>
                        <m:rPr>
                          <m:sty m:val="p"/>
                        </m:rPr>
                        <a:rPr lang="en-US" sz="2000" b="0" i="0" smtClean="0">
                          <a:latin typeface="Cambria Math" panose="02040503050406030204" pitchFamily="18" charset="0"/>
                        </a:rPr>
                        <m:t>cid</m:t>
                      </m:r>
                    </m:oMath>
                  </a14:m>
                  <a:endParaRPr lang="en-US" sz="2000" dirty="0"/>
                </a:p>
              </p:txBody>
            </p:sp>
          </mc:Choice>
          <mc:Fallback xmlns="">
            <p:sp>
              <p:nvSpPr>
                <p:cNvPr id="21" name="Rectangle 20"/>
                <p:cNvSpPr>
                  <a:spLocks noRot="1" noChangeAspect="1" noMove="1" noResize="1" noEditPoints="1" noAdjustHandles="1" noChangeArrowheads="1" noChangeShapeType="1" noTextEdit="1"/>
                </p:cNvSpPr>
                <p:nvPr/>
              </p:nvSpPr>
              <p:spPr>
                <a:xfrm>
                  <a:off x="11257650" y="4177047"/>
                  <a:ext cx="660758" cy="400110"/>
                </a:xfrm>
                <a:prstGeom prst="rect">
                  <a:avLst/>
                </a:prstGeom>
                <a:blipFill>
                  <a:blip r:embed="rId6"/>
                  <a:stretch>
                    <a:fillRect l="-10185" t="-7576"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7965481" y="5593708"/>
                  <a:ext cx="1787669"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en-US" sz="1600" i="0" smtClean="0">
                            <a:latin typeface="Cambria Math" panose="02040503050406030204" pitchFamily="18" charset="0"/>
                          </a:rPr>
                          <m:t>2</m:t>
                        </m:r>
                        <m:r>
                          <a:rPr lang="en-US" sz="1600" b="0" i="0" smtClean="0">
                            <a:latin typeface="Cambria Math" panose="02040503050406030204" pitchFamily="18" charset="0"/>
                          </a:rPr>
                          <m:t> </m:t>
                        </m:r>
                        <m:r>
                          <m:rPr>
                            <m:sty m:val="p"/>
                          </m:rPr>
                          <a:rPr lang="en-US" sz="1600" b="0" i="0" smtClean="0">
                            <a:latin typeface="Cambria Math" panose="02040503050406030204" pitchFamily="18" charset="0"/>
                          </a:rPr>
                          <m:t>parts</m:t>
                        </m:r>
                        <m:r>
                          <a:rPr lang="en-US" sz="1600" b="0" i="0" smtClean="0">
                            <a:latin typeface="Cambria Math" panose="02040503050406030204" pitchFamily="18" charset="0"/>
                          </a:rPr>
                          <m:t> </m:t>
                        </m:r>
                        <m:r>
                          <m:rPr>
                            <m:sty m:val="p"/>
                          </m:rPr>
                          <a:rPr lang="en-US" sz="1600" b="0" i="0" smtClean="0">
                            <a:latin typeface="Cambria Math" panose="02040503050406030204" pitchFamily="18" charset="0"/>
                          </a:rPr>
                          <m:t>of</m:t>
                        </m:r>
                        <m:r>
                          <a:rPr lang="en-US" sz="1600" b="0" i="0" smtClean="0">
                            <a:latin typeface="Cambria Math" panose="02040503050406030204" pitchFamily="18" charset="0"/>
                          </a:rPr>
                          <m:t> </m:t>
                        </m:r>
                        <m:r>
                          <m:rPr>
                            <m:sty m:val="p"/>
                          </m:rPr>
                          <a:rPr lang="en-US" sz="1600" b="0" i="0" smtClean="0">
                            <a:latin typeface="Cambria Math" panose="02040503050406030204" pitchFamily="18" charset="0"/>
                          </a:rPr>
                          <m:t>water</m:t>
                        </m:r>
                      </m:oMath>
                    </m:oMathPara>
                  </a14:m>
                  <a:endParaRPr lang="en-US" sz="1600" b="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   1 part of acid</a:t>
                  </a:r>
                  <a:endParaRPr lang="en-US" sz="1600" dirty="0">
                    <a:latin typeface="Times New Roman" panose="02020603050405020304" pitchFamily="18" charset="0"/>
                    <a:cs typeface="Times New Roman" panose="02020603050405020304" pitchFamily="18" charset="0"/>
                  </a:endParaRPr>
                </a:p>
              </p:txBody>
            </p:sp>
          </mc:Choice>
          <mc:Fallback xmlns="">
            <p:sp>
              <p:nvSpPr>
                <p:cNvPr id="22" name="Rectangle 21"/>
                <p:cNvSpPr>
                  <a:spLocks noRot="1" noChangeAspect="1" noMove="1" noResize="1" noEditPoints="1" noAdjustHandles="1" noChangeArrowheads="1" noChangeShapeType="1" noTextEdit="1"/>
                </p:cNvSpPr>
                <p:nvPr/>
              </p:nvSpPr>
              <p:spPr>
                <a:xfrm>
                  <a:off x="7965481" y="5593708"/>
                  <a:ext cx="1787669" cy="584775"/>
                </a:xfrm>
                <a:prstGeom prst="rect">
                  <a:avLst/>
                </a:prstGeom>
                <a:blipFill>
                  <a:blip r:embed="rId7"/>
                  <a:stretch>
                    <a:fillRect b="-12500"/>
                  </a:stretch>
                </a:blipFill>
              </p:spPr>
              <p:txBody>
                <a:bodyPr/>
                <a:lstStyle/>
                <a:p>
                  <a:r>
                    <a:rPr lang="en-US">
                      <a:noFill/>
                    </a:rPr>
                    <a:t> </a:t>
                  </a:r>
                </a:p>
              </p:txBody>
            </p:sp>
          </mc:Fallback>
        </mc:AlternateContent>
        <p:grpSp>
          <p:nvGrpSpPr>
            <p:cNvPr id="27" name="Group 26"/>
            <p:cNvGrpSpPr/>
            <p:nvPr/>
          </p:nvGrpSpPr>
          <p:grpSpPr>
            <a:xfrm rot="10800000">
              <a:off x="9681339" y="3527692"/>
              <a:ext cx="672281" cy="611389"/>
              <a:chOff x="3569646" y="3569990"/>
              <a:chExt cx="291885" cy="233711"/>
            </a:xfrm>
            <a:solidFill>
              <a:schemeClr val="accent6">
                <a:lumMod val="60000"/>
                <a:lumOff val="40000"/>
              </a:schemeClr>
            </a:solidFill>
          </p:grpSpPr>
          <p:sp>
            <p:nvSpPr>
              <p:cNvPr id="52" name="Flowchart: Collate 51"/>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53" name="Flowchart: Delay 52"/>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54" name="Straight Connector 53"/>
              <p:cNvCxnSpPr>
                <a:stCxn id="52" idx="1"/>
                <a:endCxn id="53"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cxnSp>
          <p:nvCxnSpPr>
            <p:cNvPr id="28" name="Straight Connector 27"/>
            <p:cNvCxnSpPr/>
            <p:nvPr/>
          </p:nvCxnSpPr>
          <p:spPr>
            <a:xfrm flipH="1">
              <a:off x="11043925" y="3464156"/>
              <a:ext cx="0" cy="457200"/>
            </a:xfrm>
            <a:prstGeom prst="line">
              <a:avLst/>
            </a:prstGeom>
            <a:ln w="19050"/>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flipV="1">
              <a:off x="7198321" y="2670609"/>
              <a:ext cx="0" cy="274320"/>
            </a:xfrm>
            <a:prstGeom prst="line">
              <a:avLst/>
            </a:prstGeom>
            <a:ln w="19050">
              <a:prstDash val="dash"/>
            </a:ln>
          </p:spPr>
          <p:style>
            <a:lnRef idx="1">
              <a:schemeClr val="dk1"/>
            </a:lnRef>
            <a:fillRef idx="0">
              <a:schemeClr val="dk1"/>
            </a:fillRef>
            <a:effectRef idx="0">
              <a:schemeClr val="dk1"/>
            </a:effectRef>
            <a:fontRef idx="minor">
              <a:schemeClr val="tx1"/>
            </a:fontRef>
          </p:style>
        </p:cxnSp>
        <p:grpSp>
          <p:nvGrpSpPr>
            <p:cNvPr id="33" name="Group 32"/>
            <p:cNvGrpSpPr/>
            <p:nvPr/>
          </p:nvGrpSpPr>
          <p:grpSpPr>
            <a:xfrm>
              <a:off x="9916392" y="2760710"/>
              <a:ext cx="231327" cy="173160"/>
              <a:chOff x="1446281" y="3464685"/>
              <a:chExt cx="209086" cy="144476"/>
            </a:xfrm>
          </p:grpSpPr>
          <p:cxnSp>
            <p:nvCxnSpPr>
              <p:cNvPr id="48" name="Straight Connector 47"/>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34" name="Straight Connector 33"/>
            <p:cNvCxnSpPr/>
            <p:nvPr/>
          </p:nvCxnSpPr>
          <p:spPr>
            <a:xfrm>
              <a:off x="7234157" y="3521782"/>
              <a:ext cx="0" cy="548640"/>
            </a:xfrm>
            <a:prstGeom prst="line">
              <a:avLst/>
            </a:prstGeom>
            <a:ln/>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H="1">
              <a:off x="8388622" y="2376105"/>
              <a:ext cx="137160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37" name="Group 36"/>
            <p:cNvGrpSpPr/>
            <p:nvPr/>
          </p:nvGrpSpPr>
          <p:grpSpPr>
            <a:xfrm>
              <a:off x="6909068" y="2947669"/>
              <a:ext cx="650177" cy="565480"/>
              <a:chOff x="8279430" y="3069172"/>
              <a:chExt cx="603555" cy="506497"/>
            </a:xfrm>
          </p:grpSpPr>
          <p:sp>
            <p:nvSpPr>
              <p:cNvPr id="44" name="Oval 43"/>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E</a:t>
                </a:r>
                <a:endParaRPr lang="en-US" dirty="0"/>
              </a:p>
            </p:txBody>
          </p:sp>
        </p:grpSp>
        <p:grpSp>
          <p:nvGrpSpPr>
            <p:cNvPr id="39" name="Group 38"/>
            <p:cNvGrpSpPr/>
            <p:nvPr/>
          </p:nvGrpSpPr>
          <p:grpSpPr>
            <a:xfrm>
              <a:off x="9897468" y="3185522"/>
              <a:ext cx="231327" cy="173160"/>
              <a:chOff x="1446281" y="3464685"/>
              <a:chExt cx="209086" cy="144476"/>
            </a:xfrm>
          </p:grpSpPr>
          <p:cxnSp>
            <p:nvCxnSpPr>
              <p:cNvPr id="40" name="Straight Connector 39"/>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55" name="Group 54"/>
            <p:cNvGrpSpPr/>
            <p:nvPr/>
          </p:nvGrpSpPr>
          <p:grpSpPr>
            <a:xfrm>
              <a:off x="6873232" y="2156551"/>
              <a:ext cx="650177" cy="565480"/>
              <a:chOff x="8279430" y="3069172"/>
              <a:chExt cx="603555" cy="506497"/>
            </a:xfrm>
          </p:grpSpPr>
          <p:sp>
            <p:nvSpPr>
              <p:cNvPr id="56" name="Oval 55"/>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7"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T</a:t>
                </a:r>
                <a:endParaRPr lang="en-US" dirty="0"/>
              </a:p>
            </p:txBody>
          </p:sp>
        </p:grpSp>
        <p:grpSp>
          <p:nvGrpSpPr>
            <p:cNvPr id="58" name="Group 57"/>
            <p:cNvGrpSpPr/>
            <p:nvPr/>
          </p:nvGrpSpPr>
          <p:grpSpPr>
            <a:xfrm>
              <a:off x="7768349" y="2149731"/>
              <a:ext cx="650177" cy="565480"/>
              <a:chOff x="8279430" y="3069172"/>
              <a:chExt cx="603555" cy="506497"/>
            </a:xfrm>
          </p:grpSpPr>
          <p:sp>
            <p:nvSpPr>
              <p:cNvPr id="59" name="Oval 58"/>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0"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Y</a:t>
                </a:r>
                <a:endParaRPr lang="en-US" dirty="0"/>
              </a:p>
            </p:txBody>
          </p:sp>
        </p:grpSp>
        <p:cxnSp>
          <p:nvCxnSpPr>
            <p:cNvPr id="61" name="Straight Connector 60"/>
            <p:cNvCxnSpPr/>
            <p:nvPr/>
          </p:nvCxnSpPr>
          <p:spPr>
            <a:xfrm flipH="1">
              <a:off x="7408578" y="2416806"/>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62" name="Group 61"/>
            <p:cNvGrpSpPr/>
            <p:nvPr/>
          </p:nvGrpSpPr>
          <p:grpSpPr>
            <a:xfrm>
              <a:off x="10754672" y="2937905"/>
              <a:ext cx="650177" cy="565480"/>
              <a:chOff x="8279430" y="3069172"/>
              <a:chExt cx="603555" cy="506497"/>
            </a:xfrm>
          </p:grpSpPr>
          <p:sp>
            <p:nvSpPr>
              <p:cNvPr id="63" name="Oval 62"/>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4"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E</a:t>
                </a:r>
                <a:endParaRPr lang="en-US" dirty="0"/>
              </a:p>
            </p:txBody>
          </p:sp>
        </p:grpSp>
        <p:grpSp>
          <p:nvGrpSpPr>
            <p:cNvPr id="65" name="Group 64"/>
            <p:cNvGrpSpPr/>
            <p:nvPr/>
          </p:nvGrpSpPr>
          <p:grpSpPr>
            <a:xfrm>
              <a:off x="10677872" y="2056050"/>
              <a:ext cx="650177" cy="565480"/>
              <a:chOff x="8279430" y="3069172"/>
              <a:chExt cx="603555" cy="506497"/>
            </a:xfrm>
          </p:grpSpPr>
          <p:sp>
            <p:nvSpPr>
              <p:cNvPr id="66" name="Oval 65"/>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7"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T</a:t>
                </a:r>
                <a:endParaRPr lang="en-US" dirty="0"/>
              </a:p>
            </p:txBody>
          </p:sp>
        </p:grpSp>
        <p:grpSp>
          <p:nvGrpSpPr>
            <p:cNvPr id="68" name="Group 67"/>
            <p:cNvGrpSpPr/>
            <p:nvPr/>
          </p:nvGrpSpPr>
          <p:grpSpPr>
            <a:xfrm>
              <a:off x="9784231" y="2093365"/>
              <a:ext cx="650177" cy="565480"/>
              <a:chOff x="8279430" y="3069172"/>
              <a:chExt cx="603555" cy="506497"/>
            </a:xfrm>
          </p:grpSpPr>
          <p:sp>
            <p:nvSpPr>
              <p:cNvPr id="69" name="Oval 68"/>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0"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cxnSp>
          <p:nvCxnSpPr>
            <p:cNvPr id="71" name="Straight Connector 70"/>
            <p:cNvCxnSpPr/>
            <p:nvPr/>
          </p:nvCxnSpPr>
          <p:spPr>
            <a:xfrm flipH="1">
              <a:off x="10330518" y="2316787"/>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11035447" y="2670609"/>
              <a:ext cx="0" cy="2743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a:off x="10034610" y="2690189"/>
              <a:ext cx="0" cy="822960"/>
            </a:xfrm>
            <a:prstGeom prst="line">
              <a:avLst/>
            </a:prstGeom>
          </p:spPr>
          <p:style>
            <a:lnRef idx="1">
              <a:schemeClr val="dk1"/>
            </a:lnRef>
            <a:fillRef idx="0">
              <a:schemeClr val="dk1"/>
            </a:fillRef>
            <a:effectRef idx="0">
              <a:schemeClr val="dk1"/>
            </a:effectRef>
            <a:fontRef idx="minor">
              <a:schemeClr val="tx1"/>
            </a:fontRef>
          </p:style>
        </p:cxnSp>
        <p:sp>
          <p:nvSpPr>
            <p:cNvPr id="84" name="TextBox 83"/>
            <p:cNvSpPr txBox="1"/>
            <p:nvPr/>
          </p:nvSpPr>
          <p:spPr>
            <a:xfrm>
              <a:off x="7465969" y="1953903"/>
              <a:ext cx="333829" cy="369332"/>
            </a:xfrm>
            <a:prstGeom prst="rect">
              <a:avLst/>
            </a:prstGeom>
            <a:noFill/>
          </p:spPr>
          <p:txBody>
            <a:bodyPr wrap="square" rtlCol="0">
              <a:spAutoFit/>
            </a:bodyPr>
            <a:lstStyle/>
            <a:p>
              <a:r>
                <a:rPr lang="en-US" dirty="0" smtClean="0"/>
                <a:t>B</a:t>
              </a:r>
              <a:endParaRPr lang="en-US" dirty="0"/>
            </a:p>
          </p:txBody>
        </p:sp>
        <p:cxnSp>
          <p:nvCxnSpPr>
            <p:cNvPr id="86" name="Curved Connector 85"/>
            <p:cNvCxnSpPr/>
            <p:nvPr/>
          </p:nvCxnSpPr>
          <p:spPr>
            <a:xfrm rot="16200000" flipH="1">
              <a:off x="6871544" y="1269655"/>
              <a:ext cx="807567" cy="578919"/>
            </a:xfrm>
            <a:prstGeom prst="curvedConnector3">
              <a:avLst>
                <a:gd name="adj1" fmla="val 50000"/>
              </a:avLst>
            </a:prstGeom>
            <a:ln>
              <a:solidFill>
                <a:srgbClr val="00CC00"/>
              </a:solidFill>
              <a:tailEnd type="triangle"/>
            </a:ln>
          </p:spPr>
          <p:style>
            <a:lnRef idx="1">
              <a:schemeClr val="dk1"/>
            </a:lnRef>
            <a:fillRef idx="0">
              <a:schemeClr val="dk1"/>
            </a:fillRef>
            <a:effectRef idx="0">
              <a:schemeClr val="dk1"/>
            </a:effectRef>
            <a:fontRef idx="minor">
              <a:schemeClr val="tx1"/>
            </a:fontRef>
          </p:style>
        </p:cxnSp>
        <p:cxnSp>
          <p:nvCxnSpPr>
            <p:cNvPr id="91" name="Curved Connector 90"/>
            <p:cNvCxnSpPr/>
            <p:nvPr/>
          </p:nvCxnSpPr>
          <p:spPr>
            <a:xfrm rot="5400000">
              <a:off x="8344057" y="1295002"/>
              <a:ext cx="835948" cy="830350"/>
            </a:xfrm>
            <a:prstGeom prst="curvedConnector3">
              <a:avLst>
                <a:gd name="adj1" fmla="val 50000"/>
              </a:avLst>
            </a:prstGeom>
            <a:ln>
              <a:solidFill>
                <a:srgbClr val="00CC00"/>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8602068" y="628219"/>
                  <a:ext cx="3664680" cy="785536"/>
                </a:xfrm>
                <a:prstGeom prst="rect">
                  <a:avLst/>
                </a:prstGeom>
                <a:noFill/>
                <a:ln>
                  <a:solidFill>
                    <a:schemeClr val="bg1"/>
                  </a:solidFill>
                </a:ln>
              </p:spPr>
              <p:txBody>
                <a:bodyPr wrap="square" rtlCol="0">
                  <a:spAutoFit/>
                </a:bodyPr>
                <a:lstStyle/>
                <a:p>
                  <a:r>
                    <a:rPr lang="en-US" dirty="0" smtClean="0">
                      <a:solidFill>
                        <a:schemeClr val="accent6">
                          <a:lumMod val="75000"/>
                        </a:schemeClr>
                      </a:solidFill>
                    </a:rPr>
                    <a:t>This unit multiplies (B) by the desired ratio; so the output=</a:t>
                  </a:r>
                  <a14:m>
                    <m:oMath xmlns:m="http://schemas.openxmlformats.org/officeDocument/2006/math">
                      <m:r>
                        <a:rPr lang="en-US" b="0" i="1" smtClean="0">
                          <a:solidFill>
                            <a:schemeClr val="accent6">
                              <a:lumMod val="75000"/>
                            </a:schemeClr>
                          </a:solidFill>
                          <a:latin typeface="Cambria Math" panose="02040503050406030204" pitchFamily="18" charset="0"/>
                        </a:rPr>
                        <m:t>𝐵</m:t>
                      </m:r>
                      <m:r>
                        <a:rPr lang="en-US" b="0" i="1" smtClean="0">
                          <a:solidFill>
                            <a:schemeClr val="accent6">
                              <a:lumMod val="75000"/>
                            </a:schemeClr>
                          </a:solidFill>
                          <a:latin typeface="Cambria Math" panose="02040503050406030204" pitchFamily="18" charset="0"/>
                        </a:rPr>
                        <m:t>∗</m:t>
                      </m:r>
                      <m:f>
                        <m:fPr>
                          <m:ctrlPr>
                            <a:rPr lang="en-US" b="0" i="1" smtClean="0">
                              <a:solidFill>
                                <a:schemeClr val="accent6">
                                  <a:lumMod val="75000"/>
                                </a:schemeClr>
                              </a:solidFill>
                              <a:latin typeface="Cambria Math" panose="02040503050406030204" pitchFamily="18" charset="0"/>
                            </a:rPr>
                          </m:ctrlPr>
                        </m:fPr>
                        <m:num>
                          <m:r>
                            <a:rPr lang="en-US" b="0" i="1" smtClean="0">
                              <a:solidFill>
                                <a:schemeClr val="accent6">
                                  <a:lumMod val="75000"/>
                                </a:schemeClr>
                              </a:solidFill>
                              <a:latin typeface="Cambria Math" panose="02040503050406030204" pitchFamily="18" charset="0"/>
                            </a:rPr>
                            <m:t>𝐴</m:t>
                          </m:r>
                        </m:num>
                        <m:den>
                          <m:r>
                            <a:rPr lang="en-US" b="0" i="1" smtClean="0">
                              <a:solidFill>
                                <a:schemeClr val="accent6">
                                  <a:lumMod val="75000"/>
                                </a:schemeClr>
                              </a:solidFill>
                              <a:latin typeface="Cambria Math" panose="02040503050406030204" pitchFamily="18" charset="0"/>
                            </a:rPr>
                            <m:t>𝐵</m:t>
                          </m:r>
                        </m:den>
                      </m:f>
                      <m:r>
                        <a:rPr lang="en-US" b="0" i="1" smtClean="0">
                          <a:solidFill>
                            <a:schemeClr val="accent6">
                              <a:lumMod val="75000"/>
                            </a:schemeClr>
                          </a:solidFill>
                          <a:latin typeface="Cambria Math" panose="02040503050406030204" pitchFamily="18" charset="0"/>
                        </a:rPr>
                        <m:t> =</m:t>
                      </m:r>
                      <m:r>
                        <a:rPr lang="en-US" b="0" i="1" smtClean="0">
                          <a:solidFill>
                            <a:schemeClr val="accent6">
                              <a:lumMod val="75000"/>
                            </a:schemeClr>
                          </a:solidFill>
                          <a:latin typeface="Cambria Math" panose="02040503050406030204" pitchFamily="18" charset="0"/>
                        </a:rPr>
                        <m:t>𝐴</m:t>
                      </m:r>
                    </m:oMath>
                  </a14:m>
                  <a:endParaRPr lang="en-US" dirty="0">
                    <a:solidFill>
                      <a:schemeClr val="accent6">
                        <a:lumMod val="75000"/>
                      </a:schemeClr>
                    </a:solidFill>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8602068" y="628219"/>
                  <a:ext cx="3664680" cy="785536"/>
                </a:xfrm>
                <a:prstGeom prst="rect">
                  <a:avLst/>
                </a:prstGeom>
                <a:blipFill>
                  <a:blip r:embed="rId8"/>
                  <a:stretch>
                    <a:fillRect l="-1161" t="-3817" r="-1990" b="-763"/>
                  </a:stretch>
                </a:blipFill>
                <a:ln>
                  <a:solidFill>
                    <a:schemeClr val="bg1"/>
                  </a:solidFill>
                </a:ln>
              </p:spPr>
              <p:txBody>
                <a:bodyPr/>
                <a:lstStyle/>
                <a:p>
                  <a:r>
                    <a:rPr lang="en-US">
                      <a:noFill/>
                    </a:rPr>
                    <a:t> </a:t>
                  </a:r>
                </a:p>
              </p:txBody>
            </p:sp>
          </mc:Fallback>
        </mc:AlternateContent>
      </p:grpSp>
      <p:sp>
        <p:nvSpPr>
          <p:cNvPr id="98" name="TextBox 97"/>
          <p:cNvSpPr txBox="1"/>
          <p:nvPr/>
        </p:nvSpPr>
        <p:spPr>
          <a:xfrm>
            <a:off x="9126340" y="1897789"/>
            <a:ext cx="333829" cy="369332"/>
          </a:xfrm>
          <a:prstGeom prst="rect">
            <a:avLst/>
          </a:prstGeom>
          <a:noFill/>
        </p:spPr>
        <p:txBody>
          <a:bodyPr wrap="square" rtlCol="0">
            <a:spAutoFit/>
          </a:bodyPr>
          <a:lstStyle/>
          <a:p>
            <a:r>
              <a:rPr lang="en-US" dirty="0" smtClean="0"/>
              <a:t>A</a:t>
            </a:r>
            <a:endParaRPr lang="en-US" dirty="0"/>
          </a:p>
        </p:txBody>
      </p:sp>
      <p:cxnSp>
        <p:nvCxnSpPr>
          <p:cNvPr id="100" name="Straight Arrow Connector 99"/>
          <p:cNvCxnSpPr/>
          <p:nvPr/>
        </p:nvCxnSpPr>
        <p:spPr>
          <a:xfrm flipV="1">
            <a:off x="7938444" y="2696822"/>
            <a:ext cx="1696" cy="4413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3" name="TextBox 102"/>
          <p:cNvSpPr txBox="1"/>
          <p:nvPr/>
        </p:nvSpPr>
        <p:spPr>
          <a:xfrm>
            <a:off x="7441728" y="3149069"/>
            <a:ext cx="1669143"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Ratio set point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0614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22</a:t>
            </a:fld>
            <a:endParaRPr lang="en-US"/>
          </a:p>
        </p:txBody>
      </p:sp>
      <p:sp>
        <p:nvSpPr>
          <p:cNvPr id="4" name="Rectangle 3"/>
          <p:cNvSpPr/>
          <p:nvPr/>
        </p:nvSpPr>
        <p:spPr>
          <a:xfrm>
            <a:off x="545924" y="658168"/>
            <a:ext cx="9875334" cy="297004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50000"/>
              </a:spcBef>
            </a:pPr>
            <a:r>
              <a:rPr lang="en-US" altLang="en-US" sz="2000" dirty="0" smtClean="0">
                <a:latin typeface="Times New Roman" panose="02020603050405020304" pitchFamily="18" charset="0"/>
                <a:cs typeface="Times New Roman" panose="02020603050405020304" pitchFamily="18" charset="0"/>
              </a:rPr>
              <a:t>Ratio control  is applied  in the following cases :</a:t>
            </a:r>
          </a:p>
          <a:p>
            <a:pPr>
              <a:lnSpc>
                <a:spcPct val="150000"/>
              </a:lnSpc>
              <a:spcBef>
                <a:spcPct val="50000"/>
              </a:spcBef>
            </a:pPr>
            <a:r>
              <a:rPr lang="en-US" altLang="en-US" sz="2000" dirty="0" smtClean="0">
                <a:latin typeface="Times New Roman" panose="02020603050405020304" pitchFamily="18" charset="0"/>
                <a:cs typeface="Times New Roman" panose="02020603050405020304" pitchFamily="18" charset="0"/>
              </a:rPr>
              <a:t>1- </a:t>
            </a:r>
            <a:r>
              <a:rPr lang="en-US" altLang="en-US" sz="2000" dirty="0">
                <a:latin typeface="Times New Roman" panose="02020603050405020304" pitchFamily="18" charset="0"/>
                <a:cs typeface="Times New Roman" panose="02020603050405020304" pitchFamily="18" charset="0"/>
              </a:rPr>
              <a:t>Blending two or more flows to produce a mixture with  specified </a:t>
            </a:r>
            <a:r>
              <a:rPr lang="en-US" altLang="en-US" sz="2000" dirty="0" smtClean="0">
                <a:latin typeface="Times New Roman" panose="02020603050405020304" pitchFamily="18" charset="0"/>
                <a:cs typeface="Times New Roman" panose="02020603050405020304" pitchFamily="18" charset="0"/>
              </a:rPr>
              <a:t>composition</a:t>
            </a:r>
          </a:p>
          <a:p>
            <a:pPr>
              <a:lnSpc>
                <a:spcPct val="150000"/>
              </a:lnSpc>
              <a:spcBef>
                <a:spcPct val="0"/>
              </a:spcBef>
            </a:pPr>
            <a:r>
              <a:rPr lang="en-US" altLang="en-US" sz="2000" dirty="0" smtClean="0">
                <a:latin typeface="Times New Roman" panose="02020603050405020304" pitchFamily="18" charset="0"/>
                <a:cs typeface="Times New Roman" panose="02020603050405020304" pitchFamily="18" charset="0"/>
              </a:rPr>
              <a:t>2- </a:t>
            </a:r>
            <a:r>
              <a:rPr lang="en-US" altLang="en-US" sz="2000" dirty="0">
                <a:latin typeface="Times New Roman" panose="02020603050405020304" pitchFamily="18" charset="0"/>
                <a:cs typeface="Times New Roman" panose="02020603050405020304" pitchFamily="18" charset="0"/>
              </a:rPr>
              <a:t>Blending two or more flows to produce a mixture with </a:t>
            </a:r>
            <a:r>
              <a:rPr lang="en-US" altLang="en-US" sz="2000" dirty="0" smtClean="0">
                <a:latin typeface="Times New Roman" panose="02020603050405020304" pitchFamily="18" charset="0"/>
                <a:cs typeface="Times New Roman" panose="02020603050405020304" pitchFamily="18" charset="0"/>
              </a:rPr>
              <a:t>specified </a:t>
            </a:r>
            <a:r>
              <a:rPr lang="en-US" altLang="en-US" sz="2000" dirty="0">
                <a:latin typeface="Times New Roman" panose="02020603050405020304" pitchFamily="18" charset="0"/>
                <a:cs typeface="Times New Roman" panose="02020603050405020304" pitchFamily="18" charset="0"/>
              </a:rPr>
              <a:t>physical properties</a:t>
            </a:r>
            <a:r>
              <a:rPr lang="en-US" altLang="en-US" sz="2000" dirty="0" smtClean="0">
                <a:latin typeface="Times New Roman" panose="02020603050405020304" pitchFamily="18" charset="0"/>
                <a:cs typeface="Times New Roman" panose="02020603050405020304" pitchFamily="18" charset="0"/>
              </a:rPr>
              <a:t>.</a:t>
            </a:r>
          </a:p>
          <a:p>
            <a:pPr>
              <a:lnSpc>
                <a:spcPct val="150000"/>
              </a:lnSpc>
              <a:spcBef>
                <a:spcPct val="0"/>
              </a:spcBef>
            </a:pPr>
            <a:r>
              <a:rPr lang="en-US" altLang="en-US" sz="2000" dirty="0" smtClean="0">
                <a:latin typeface="Times New Roman" panose="02020603050405020304" pitchFamily="18" charset="0"/>
                <a:cs typeface="Times New Roman" panose="02020603050405020304" pitchFamily="18" charset="0"/>
              </a:rPr>
              <a:t>3- </a:t>
            </a:r>
            <a:r>
              <a:rPr lang="en-US" altLang="en-US" sz="2000" dirty="0">
                <a:latin typeface="Times New Roman" panose="02020603050405020304" pitchFamily="18" charset="0"/>
                <a:cs typeface="Times New Roman" panose="02020603050405020304" pitchFamily="18" charset="0"/>
              </a:rPr>
              <a:t>Maintaining correct air and fuel mixture to combustion. </a:t>
            </a:r>
          </a:p>
          <a:p>
            <a:pPr>
              <a:lnSpc>
                <a:spcPct val="150000"/>
              </a:lnSpc>
              <a:spcBef>
                <a:spcPct val="0"/>
              </a:spcBef>
            </a:pPr>
            <a:r>
              <a:rPr lang="en-US" altLang="en-US" sz="2000" dirty="0" smtClean="0">
                <a:latin typeface="Times New Roman" panose="02020603050405020304" pitchFamily="18" charset="0"/>
                <a:cs typeface="Times New Roman" panose="02020603050405020304" pitchFamily="18" charset="0"/>
              </a:rPr>
              <a:t> </a:t>
            </a:r>
            <a:endParaRPr lang="en-US" altLang="en-US" sz="2000" dirty="0">
              <a:latin typeface="Times New Roman" panose="02020603050405020304" pitchFamily="18" charset="0"/>
              <a:cs typeface="Times New Roman" panose="02020603050405020304" pitchFamily="18" charset="0"/>
            </a:endParaRPr>
          </a:p>
          <a:p>
            <a:pPr>
              <a:spcBef>
                <a:spcPct val="50000"/>
              </a:spcBef>
            </a:pPr>
            <a:endParaRPr lang="en-US" altLang="en-US" dirty="0">
              <a:latin typeface="Times New Roman" panose="02020603050405020304" pitchFamily="18" charset="0"/>
              <a:cs typeface="Times New Roman" panose="02020603050405020304" pitchFamily="18" charset="0"/>
            </a:endParaRPr>
          </a:p>
        </p:txBody>
      </p:sp>
      <p:sp>
        <p:nvSpPr>
          <p:cNvPr id="5" name="Text Box 4"/>
          <p:cNvSpPr txBox="1">
            <a:spLocks noChangeArrowheads="1"/>
          </p:cNvSpPr>
          <p:nvPr/>
        </p:nvSpPr>
        <p:spPr bwMode="auto">
          <a:xfrm>
            <a:off x="545925" y="2936194"/>
            <a:ext cx="10513962"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algn="just" eaLnBrk="1" hangingPunct="1">
              <a:lnSpc>
                <a:spcPct val="150000"/>
              </a:lnSpc>
              <a:spcBef>
                <a:spcPct val="0"/>
              </a:spcBef>
              <a:buClrTx/>
              <a:buSzTx/>
              <a:buNone/>
            </a:pPr>
            <a:r>
              <a:rPr lang="en-US" altLang="en-US" sz="2000" dirty="0">
                <a:latin typeface="Times New Roman" panose="02020603050405020304" pitchFamily="18" charset="0"/>
                <a:cs typeface="Times New Roman" panose="02020603050405020304" pitchFamily="18" charset="0"/>
              </a:rPr>
              <a:t> If the physical characteristic of the mixed flow is measured, a PID controller can be used </a:t>
            </a:r>
            <a:r>
              <a:rPr lang="en-US" altLang="en-US" sz="2000" dirty="0" smtClean="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to manipulate the ratio </a:t>
            </a:r>
            <a:r>
              <a:rPr lang="en-US" altLang="en-US" sz="2000" dirty="0" smtClean="0">
                <a:latin typeface="Times New Roman" panose="02020603050405020304" pitchFamily="18" charset="0"/>
                <a:cs typeface="Times New Roman" panose="02020603050405020304" pitchFamily="18" charset="0"/>
              </a:rPr>
              <a:t>value </a:t>
            </a:r>
            <a:r>
              <a:rPr lang="en-US" altLang="en-US" sz="2000" dirty="0">
                <a:latin typeface="Times New Roman" panose="02020603050405020304" pitchFamily="18" charset="0"/>
                <a:cs typeface="Times New Roman" panose="02020603050405020304" pitchFamily="18" charset="0"/>
              </a:rPr>
              <a:t>For example, a measurement of the density, gasoline octane rating, color, or other </a:t>
            </a:r>
            <a:r>
              <a:rPr lang="en-US" altLang="en-US" sz="2000" dirty="0" smtClean="0">
                <a:latin typeface="Times New Roman" panose="02020603050405020304" pitchFamily="18" charset="0"/>
                <a:cs typeface="Times New Roman" panose="02020603050405020304" pitchFamily="18" charset="0"/>
              </a:rPr>
              <a:t>characteristic </a:t>
            </a:r>
            <a:r>
              <a:rPr lang="en-US" altLang="en-US" sz="2000" dirty="0">
                <a:latin typeface="Times New Roman" panose="02020603050405020304" pitchFamily="18" charset="0"/>
                <a:cs typeface="Times New Roman" panose="02020603050405020304" pitchFamily="18" charset="0"/>
              </a:rPr>
              <a:t>could be used to control that characteristic by manipulating the ratio.</a:t>
            </a:r>
          </a:p>
        </p:txBody>
      </p:sp>
    </p:spTree>
    <p:extLst>
      <p:ext uri="{BB962C8B-B14F-4D97-AF65-F5344CB8AC3E}">
        <p14:creationId xmlns:p14="http://schemas.microsoft.com/office/powerpoint/2010/main" val="647461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854812" y="6356350"/>
            <a:ext cx="498987" cy="365125"/>
          </a:xfrm>
        </p:spPr>
        <p:txBody>
          <a:bodyPr/>
          <a:lstStyle/>
          <a:p>
            <a:fld id="{C1227082-9623-4AB1-B9BE-6FF402288CC8}" type="slidenum">
              <a:rPr lang="en-US" sz="2000" b="1" smtClean="0">
                <a:solidFill>
                  <a:srgbClr val="FF0000"/>
                </a:solidFill>
              </a:rPr>
              <a:t>23</a:t>
            </a:fld>
            <a:endParaRPr lang="en-US" sz="2000" b="1" dirty="0">
              <a:solidFill>
                <a:srgbClr val="FF0000"/>
              </a:solidFill>
            </a:endParaRPr>
          </a:p>
        </p:txBody>
      </p:sp>
      <p:sp>
        <p:nvSpPr>
          <p:cNvPr id="3" name="TextBox 2"/>
          <p:cNvSpPr txBox="1"/>
          <p:nvPr/>
        </p:nvSpPr>
        <p:spPr>
          <a:xfrm>
            <a:off x="414991" y="420424"/>
            <a:ext cx="181428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Example 5 </a:t>
            </a:r>
            <a:endParaRPr lang="en-US" sz="2400" b="1" dirty="0">
              <a:solidFill>
                <a:srgbClr val="FF0000"/>
              </a:solidFill>
              <a:latin typeface="Times New Roman" panose="02020603050405020304" pitchFamily="18" charset="0"/>
              <a:cs typeface="Times New Roman" panose="02020603050405020304" pitchFamily="18" charset="0"/>
            </a:endParaRPr>
          </a:p>
        </p:txBody>
      </p:sp>
      <p:grpSp>
        <p:nvGrpSpPr>
          <p:cNvPr id="38" name="Group 37"/>
          <p:cNvGrpSpPr/>
          <p:nvPr/>
        </p:nvGrpSpPr>
        <p:grpSpPr>
          <a:xfrm>
            <a:off x="3892961" y="712549"/>
            <a:ext cx="7919267" cy="4797495"/>
            <a:chOff x="3892961" y="712549"/>
            <a:chExt cx="7919267" cy="4797495"/>
          </a:xfrm>
        </p:grpSpPr>
        <p:sp>
          <p:nvSpPr>
            <p:cNvPr id="5" name="Flowchart: Terminator 4"/>
            <p:cNvSpPr/>
            <p:nvPr/>
          </p:nvSpPr>
          <p:spPr>
            <a:xfrm>
              <a:off x="6549514" y="3071200"/>
              <a:ext cx="3097161" cy="1209368"/>
            </a:xfrm>
            <a:prstGeom prst="flowChartTerminator">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6" name="Group 5"/>
            <p:cNvGrpSpPr/>
            <p:nvPr/>
          </p:nvGrpSpPr>
          <p:grpSpPr>
            <a:xfrm>
              <a:off x="7530281" y="1691983"/>
              <a:ext cx="980767" cy="855406"/>
              <a:chOff x="2211646" y="1706035"/>
              <a:chExt cx="980767" cy="855406"/>
            </a:xfrm>
          </p:grpSpPr>
          <p:sp>
            <p:nvSpPr>
              <p:cNvPr id="27" name="Oval 26"/>
              <p:cNvSpPr/>
              <p:nvPr/>
            </p:nvSpPr>
            <p:spPr>
              <a:xfrm>
                <a:off x="2233768" y="1706035"/>
                <a:ext cx="958645" cy="85540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8" name="Freeform 27"/>
              <p:cNvSpPr/>
              <p:nvPr/>
            </p:nvSpPr>
            <p:spPr>
              <a:xfrm>
                <a:off x="2211646" y="1961846"/>
                <a:ext cx="958645" cy="471949"/>
              </a:xfrm>
              <a:custGeom>
                <a:avLst/>
                <a:gdLst>
                  <a:gd name="connsiteX0" fmla="*/ 0 w 899652"/>
                  <a:gd name="connsiteY0" fmla="*/ 309716 h 634181"/>
                  <a:gd name="connsiteX1" fmla="*/ 221226 w 899652"/>
                  <a:gd name="connsiteY1" fmla="*/ 0 h 634181"/>
                  <a:gd name="connsiteX2" fmla="*/ 221226 w 899652"/>
                  <a:gd name="connsiteY2" fmla="*/ 0 h 634181"/>
                  <a:gd name="connsiteX3" fmla="*/ 604684 w 899652"/>
                  <a:gd name="connsiteY3" fmla="*/ 634181 h 634181"/>
                  <a:gd name="connsiteX4" fmla="*/ 604684 w 899652"/>
                  <a:gd name="connsiteY4" fmla="*/ 634181 h 634181"/>
                  <a:gd name="connsiteX5" fmla="*/ 899652 w 899652"/>
                  <a:gd name="connsiteY5" fmla="*/ 191729 h 634181"/>
                  <a:gd name="connsiteX6" fmla="*/ 899652 w 899652"/>
                  <a:gd name="connsiteY6" fmla="*/ 191729 h 634181"/>
                  <a:gd name="connsiteX7" fmla="*/ 899652 w 899652"/>
                  <a:gd name="connsiteY7" fmla="*/ 191729 h 634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9652" h="634181">
                    <a:moveTo>
                      <a:pt x="0" y="309716"/>
                    </a:moveTo>
                    <a:lnTo>
                      <a:pt x="221226" y="0"/>
                    </a:lnTo>
                    <a:lnTo>
                      <a:pt x="221226" y="0"/>
                    </a:lnTo>
                    <a:lnTo>
                      <a:pt x="604684" y="634181"/>
                    </a:lnTo>
                    <a:lnTo>
                      <a:pt x="604684" y="634181"/>
                    </a:lnTo>
                    <a:lnTo>
                      <a:pt x="899652" y="191729"/>
                    </a:lnTo>
                    <a:lnTo>
                      <a:pt x="899652" y="191729"/>
                    </a:lnTo>
                    <a:lnTo>
                      <a:pt x="899652" y="19172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solidFill>
                    <a:schemeClr val="tx1"/>
                  </a:solidFill>
                </a:endParaRPr>
              </a:p>
            </p:txBody>
          </p:sp>
        </p:grpSp>
        <p:cxnSp>
          <p:nvCxnSpPr>
            <p:cNvPr id="7" name="Straight Arrow Connector 6"/>
            <p:cNvCxnSpPr/>
            <p:nvPr/>
          </p:nvCxnSpPr>
          <p:spPr>
            <a:xfrm>
              <a:off x="8017588" y="1051903"/>
              <a:ext cx="0" cy="6400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8053849" y="2598406"/>
              <a:ext cx="0" cy="4572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6549514" y="3579775"/>
              <a:ext cx="3008671" cy="192217"/>
            </a:xfrm>
            <a:custGeom>
              <a:avLst/>
              <a:gdLst>
                <a:gd name="connsiteX0" fmla="*/ 0 w 2094271"/>
                <a:gd name="connsiteY0" fmla="*/ 147972 h 278356"/>
                <a:gd name="connsiteX1" fmla="*/ 265471 w 2094271"/>
                <a:gd name="connsiteY1" fmla="*/ 488 h 278356"/>
                <a:gd name="connsiteX2" fmla="*/ 501445 w 2094271"/>
                <a:gd name="connsiteY2" fmla="*/ 192217 h 278356"/>
                <a:gd name="connsiteX3" fmla="*/ 722671 w 2094271"/>
                <a:gd name="connsiteY3" fmla="*/ 74230 h 278356"/>
                <a:gd name="connsiteX4" fmla="*/ 914400 w 2094271"/>
                <a:gd name="connsiteY4" fmla="*/ 133224 h 278356"/>
                <a:gd name="connsiteX5" fmla="*/ 1106129 w 2094271"/>
                <a:gd name="connsiteY5" fmla="*/ 206966 h 278356"/>
                <a:gd name="connsiteX6" fmla="*/ 1224116 w 2094271"/>
                <a:gd name="connsiteY6" fmla="*/ 147972 h 278356"/>
                <a:gd name="connsiteX7" fmla="*/ 1460090 w 2094271"/>
                <a:gd name="connsiteY7" fmla="*/ 133224 h 278356"/>
                <a:gd name="connsiteX8" fmla="*/ 1666567 w 2094271"/>
                <a:gd name="connsiteY8" fmla="*/ 265959 h 278356"/>
                <a:gd name="connsiteX9" fmla="*/ 1755058 w 2094271"/>
                <a:gd name="connsiteY9" fmla="*/ 265959 h 278356"/>
                <a:gd name="connsiteX10" fmla="*/ 1873045 w 2094271"/>
                <a:gd name="connsiteY10" fmla="*/ 206966 h 278356"/>
                <a:gd name="connsiteX11" fmla="*/ 1991032 w 2094271"/>
                <a:gd name="connsiteY11" fmla="*/ 192217 h 278356"/>
                <a:gd name="connsiteX12" fmla="*/ 2094271 w 2094271"/>
                <a:gd name="connsiteY12" fmla="*/ 192217 h 27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4271" h="278356">
                  <a:moveTo>
                    <a:pt x="0" y="147972"/>
                  </a:moveTo>
                  <a:cubicBezTo>
                    <a:pt x="90948" y="70543"/>
                    <a:pt x="181897" y="-6886"/>
                    <a:pt x="265471" y="488"/>
                  </a:cubicBezTo>
                  <a:cubicBezTo>
                    <a:pt x="349045" y="7862"/>
                    <a:pt x="425245" y="179927"/>
                    <a:pt x="501445" y="192217"/>
                  </a:cubicBezTo>
                  <a:cubicBezTo>
                    <a:pt x="577645" y="204507"/>
                    <a:pt x="653845" y="84062"/>
                    <a:pt x="722671" y="74230"/>
                  </a:cubicBezTo>
                  <a:cubicBezTo>
                    <a:pt x="791497" y="64398"/>
                    <a:pt x="850490" y="111101"/>
                    <a:pt x="914400" y="133224"/>
                  </a:cubicBezTo>
                  <a:cubicBezTo>
                    <a:pt x="978310" y="155347"/>
                    <a:pt x="1054510" y="204508"/>
                    <a:pt x="1106129" y="206966"/>
                  </a:cubicBezTo>
                  <a:cubicBezTo>
                    <a:pt x="1157748" y="209424"/>
                    <a:pt x="1165123" y="160262"/>
                    <a:pt x="1224116" y="147972"/>
                  </a:cubicBezTo>
                  <a:cubicBezTo>
                    <a:pt x="1283110" y="135682"/>
                    <a:pt x="1386348" y="113560"/>
                    <a:pt x="1460090" y="133224"/>
                  </a:cubicBezTo>
                  <a:cubicBezTo>
                    <a:pt x="1533832" y="152888"/>
                    <a:pt x="1617406" y="243837"/>
                    <a:pt x="1666567" y="265959"/>
                  </a:cubicBezTo>
                  <a:cubicBezTo>
                    <a:pt x="1715728" y="288081"/>
                    <a:pt x="1720645" y="275791"/>
                    <a:pt x="1755058" y="265959"/>
                  </a:cubicBezTo>
                  <a:cubicBezTo>
                    <a:pt x="1789471" y="256127"/>
                    <a:pt x="1833716" y="219256"/>
                    <a:pt x="1873045" y="206966"/>
                  </a:cubicBezTo>
                  <a:cubicBezTo>
                    <a:pt x="1912374" y="194676"/>
                    <a:pt x="1954161" y="194675"/>
                    <a:pt x="1991032" y="192217"/>
                  </a:cubicBezTo>
                  <a:cubicBezTo>
                    <a:pt x="2027903" y="189759"/>
                    <a:pt x="2061087" y="190988"/>
                    <a:pt x="2094271" y="19221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cxnSp>
          <p:nvCxnSpPr>
            <p:cNvPr id="11" name="Straight Connector 10"/>
            <p:cNvCxnSpPr/>
            <p:nvPr/>
          </p:nvCxnSpPr>
          <p:spPr>
            <a:xfrm>
              <a:off x="8319320" y="3933735"/>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7643352" y="3933735"/>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7812959" y="3771992"/>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7036212" y="3933735"/>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7382797" y="3771992"/>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6792863" y="3771992"/>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7982565" y="4920648"/>
              <a:ext cx="22860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flipV="1">
              <a:off x="5239365" y="4920477"/>
              <a:ext cx="27432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1" name="TextBox 33"/>
            <p:cNvSpPr txBox="1"/>
            <p:nvPr/>
          </p:nvSpPr>
          <p:spPr>
            <a:xfrm>
              <a:off x="10667693" y="5109934"/>
              <a:ext cx="31647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P</a:t>
              </a:r>
              <a:endParaRPr lang="en-US" sz="2000" dirty="0">
                <a:latin typeface="Times New Roman" panose="02020603050405020304" pitchFamily="18" charset="0"/>
                <a:cs typeface="Times New Roman" panose="02020603050405020304" pitchFamily="18" charset="0"/>
              </a:endParaRPr>
            </a:p>
          </p:txBody>
        </p:sp>
        <p:sp>
          <p:nvSpPr>
            <p:cNvPr id="22" name="TextBox 34"/>
            <p:cNvSpPr txBox="1"/>
            <p:nvPr/>
          </p:nvSpPr>
          <p:spPr>
            <a:xfrm>
              <a:off x="9454331" y="2551849"/>
              <a:ext cx="14232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Overhead drum</a:t>
              </a:r>
              <a:endParaRPr lang="en-US" sz="2000" dirty="0">
                <a:latin typeface="Times New Roman" panose="02020603050405020304" pitchFamily="18" charset="0"/>
                <a:cs typeface="Times New Roman" panose="02020603050405020304" pitchFamily="18" charset="0"/>
              </a:endParaRPr>
            </a:p>
          </p:txBody>
        </p:sp>
        <p:sp>
          <p:nvSpPr>
            <p:cNvPr id="23" name="TextBox 35"/>
            <p:cNvSpPr txBox="1"/>
            <p:nvPr/>
          </p:nvSpPr>
          <p:spPr>
            <a:xfrm>
              <a:off x="6805615" y="712549"/>
              <a:ext cx="14232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Overhead vapor</a:t>
              </a:r>
              <a:endParaRPr lang="en-US" sz="2000" dirty="0">
                <a:latin typeface="Times New Roman" panose="02020603050405020304" pitchFamily="18" charset="0"/>
                <a:cs typeface="Times New Roman" panose="02020603050405020304" pitchFamily="18" charset="0"/>
              </a:endParaRPr>
            </a:p>
          </p:txBody>
        </p:sp>
        <p:sp>
          <p:nvSpPr>
            <p:cNvPr id="24" name="TextBox 36"/>
            <p:cNvSpPr txBox="1"/>
            <p:nvPr/>
          </p:nvSpPr>
          <p:spPr>
            <a:xfrm>
              <a:off x="3892961" y="4602103"/>
              <a:ext cx="14232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Reflex to column</a:t>
              </a:r>
              <a:endParaRPr lang="en-US" sz="2000" dirty="0">
                <a:latin typeface="Times New Roman" panose="02020603050405020304" pitchFamily="18" charset="0"/>
                <a:cs typeface="Times New Roman" panose="02020603050405020304" pitchFamily="18" charset="0"/>
              </a:endParaRPr>
            </a:p>
          </p:txBody>
        </p:sp>
        <p:cxnSp>
          <p:nvCxnSpPr>
            <p:cNvPr id="30" name="Straight Arrow Connector 29"/>
            <p:cNvCxnSpPr/>
            <p:nvPr/>
          </p:nvCxnSpPr>
          <p:spPr>
            <a:xfrm>
              <a:off x="7982565" y="4280568"/>
              <a:ext cx="0" cy="6400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6"/>
            <p:cNvSpPr txBox="1"/>
            <p:nvPr/>
          </p:nvSpPr>
          <p:spPr>
            <a:xfrm>
              <a:off x="10389010" y="4520367"/>
              <a:ext cx="142321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Product</a:t>
              </a:r>
              <a:endParaRPr lang="en-US" sz="2000" dirty="0">
                <a:latin typeface="Times New Roman" panose="02020603050405020304" pitchFamily="18" charset="0"/>
                <a:cs typeface="Times New Roman" panose="02020603050405020304" pitchFamily="18" charset="0"/>
              </a:endParaRPr>
            </a:p>
          </p:txBody>
        </p:sp>
        <p:sp>
          <p:nvSpPr>
            <p:cNvPr id="35" name="TextBox 33"/>
            <p:cNvSpPr txBox="1"/>
            <p:nvPr/>
          </p:nvSpPr>
          <p:spPr>
            <a:xfrm>
              <a:off x="4999704" y="5038797"/>
              <a:ext cx="31647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R</a:t>
              </a:r>
              <a:endParaRPr lang="en-US" sz="2000"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36" name="TextBox 35"/>
              <p:cNvSpPr txBox="1"/>
              <p:nvPr/>
            </p:nvSpPr>
            <p:spPr>
              <a:xfrm>
                <a:off x="414991" y="942271"/>
                <a:ext cx="5165126" cy="2113335"/>
              </a:xfrm>
              <a:prstGeom prst="rect">
                <a:avLst/>
              </a:prstGeom>
              <a:noFill/>
            </p:spPr>
            <p:txBody>
              <a:bodyPr wrap="square" rtlCol="0">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Use ratio control loop to control the flow of product (P) and the flow of the reflex (R) that outlet from the overhead drum of a distillation column. The ratio </a:t>
                </a:r>
                <a14:m>
                  <m:oMath xmlns:m="http://schemas.openxmlformats.org/officeDocument/2006/math">
                    <m:f>
                      <m:fPr>
                        <m:ctrlPr>
                          <a:rPr lang="en-US" sz="2000" i="1" smtClean="0">
                            <a:latin typeface="Cambria Math" panose="02040503050406030204" pitchFamily="18" charset="0"/>
                            <a:cs typeface="Times New Roman" panose="02020603050405020304" pitchFamily="18" charset="0"/>
                          </a:rPr>
                        </m:ctrlPr>
                      </m:fPr>
                      <m:num>
                        <m:r>
                          <a:rPr lang="en-US" sz="2000" b="0" i="1" smtClean="0">
                            <a:latin typeface="Cambria Math" panose="02040503050406030204" pitchFamily="18" charset="0"/>
                            <a:cs typeface="Times New Roman" panose="02020603050405020304" pitchFamily="18" charset="0"/>
                          </a:rPr>
                          <m:t>𝑅</m:t>
                        </m:r>
                      </m:num>
                      <m:den>
                        <m:r>
                          <a:rPr lang="en-US" sz="2000" b="0" i="1" smtClean="0">
                            <a:latin typeface="Cambria Math" panose="02040503050406030204" pitchFamily="18" charset="0"/>
                            <a:cs typeface="Times New Roman" panose="02020603050405020304" pitchFamily="18" charset="0"/>
                          </a:rPr>
                          <m:t>𝑃</m:t>
                        </m:r>
                      </m:den>
                    </m:f>
                  </m:oMath>
                </a14:m>
                <a:r>
                  <a:rPr lang="en-US" sz="2000" dirty="0" smtClean="0">
                    <a:latin typeface="Times New Roman" panose="02020603050405020304" pitchFamily="18" charset="0"/>
                    <a:cs typeface="Times New Roman" panose="02020603050405020304" pitchFamily="18" charset="0"/>
                  </a:rPr>
                  <a:t>  is fixed. </a:t>
                </a:r>
                <a:endParaRPr lang="en-US" sz="2000" dirty="0">
                  <a:latin typeface="Times New Roman" panose="02020603050405020304" pitchFamily="18" charset="0"/>
                  <a:cs typeface="Times New Roman" panose="02020603050405020304" pitchFamily="18"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414991" y="942271"/>
                <a:ext cx="5165126" cy="2113335"/>
              </a:xfrm>
              <a:prstGeom prst="rect">
                <a:avLst/>
              </a:prstGeom>
              <a:blipFill>
                <a:blip r:embed="rId2"/>
                <a:stretch>
                  <a:fillRect l="-1181"/>
                </a:stretch>
              </a:blipFill>
            </p:spPr>
            <p:txBody>
              <a:bodyPr/>
              <a:lstStyle/>
              <a:p>
                <a:r>
                  <a:rPr lang="en-US">
                    <a:noFill/>
                  </a:rPr>
                  <a:t> </a:t>
                </a:r>
              </a:p>
            </p:txBody>
          </p:sp>
        </mc:Fallback>
      </mc:AlternateContent>
    </p:spTree>
    <p:extLst>
      <p:ext uri="{BB962C8B-B14F-4D97-AF65-F5344CB8AC3E}">
        <p14:creationId xmlns:p14="http://schemas.microsoft.com/office/powerpoint/2010/main" val="17051554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938386" y="6356350"/>
            <a:ext cx="415413" cy="365125"/>
          </a:xfrm>
        </p:spPr>
        <p:txBody>
          <a:bodyPr/>
          <a:lstStyle/>
          <a:p>
            <a:fld id="{C1227082-9623-4AB1-B9BE-6FF402288CC8}" type="slidenum">
              <a:rPr lang="en-US" smtClean="0"/>
              <a:t>24</a:t>
            </a:fld>
            <a:endParaRPr lang="en-US" dirty="0"/>
          </a:p>
        </p:txBody>
      </p:sp>
      <p:sp>
        <p:nvSpPr>
          <p:cNvPr id="26" name="TextBox 2"/>
          <p:cNvSpPr txBox="1"/>
          <p:nvPr/>
        </p:nvSpPr>
        <p:spPr>
          <a:xfrm>
            <a:off x="274327" y="269400"/>
            <a:ext cx="1814286"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Solution </a:t>
            </a:r>
            <a:endParaRPr lang="en-US" sz="2400" b="1" dirty="0">
              <a:solidFill>
                <a:srgbClr val="FF0000"/>
              </a:solidFill>
              <a:latin typeface="Times New Roman" panose="02020603050405020304" pitchFamily="18" charset="0"/>
              <a:cs typeface="Times New Roman" panose="02020603050405020304" pitchFamily="18" charset="0"/>
            </a:endParaRPr>
          </a:p>
        </p:txBody>
      </p:sp>
      <p:grpSp>
        <p:nvGrpSpPr>
          <p:cNvPr id="33" name="Group 32"/>
          <p:cNvGrpSpPr/>
          <p:nvPr/>
        </p:nvGrpSpPr>
        <p:grpSpPr>
          <a:xfrm>
            <a:off x="9076991" y="4059737"/>
            <a:ext cx="231327" cy="173160"/>
            <a:chOff x="2088688" y="5706465"/>
            <a:chExt cx="231327" cy="173160"/>
          </a:xfrm>
        </p:grpSpPr>
        <p:cxnSp>
          <p:nvCxnSpPr>
            <p:cNvPr id="93" name="Straight Connector 92"/>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94" name="Straight Connector 93"/>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cxnSp>
        <p:nvCxnSpPr>
          <p:cNvPr id="34" name="Straight Connector 33"/>
          <p:cNvCxnSpPr/>
          <p:nvPr/>
        </p:nvCxnSpPr>
        <p:spPr>
          <a:xfrm flipH="1">
            <a:off x="5877111" y="5917323"/>
            <a:ext cx="45720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51" name="Group 50"/>
          <p:cNvGrpSpPr/>
          <p:nvPr/>
        </p:nvGrpSpPr>
        <p:grpSpPr>
          <a:xfrm>
            <a:off x="10283266" y="5619661"/>
            <a:ext cx="578507" cy="565480"/>
            <a:chOff x="3304905" y="3918448"/>
            <a:chExt cx="578507" cy="565480"/>
          </a:xfrm>
        </p:grpSpPr>
        <p:sp>
          <p:nvSpPr>
            <p:cNvPr id="85" name="Oval 84"/>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6"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FT</a:t>
              </a:r>
              <a:endParaRPr lang="en-US" dirty="0"/>
            </a:p>
          </p:txBody>
        </p:sp>
      </p:grpSp>
      <p:cxnSp>
        <p:nvCxnSpPr>
          <p:cNvPr id="53" name="Straight Connector 52"/>
          <p:cNvCxnSpPr/>
          <p:nvPr/>
        </p:nvCxnSpPr>
        <p:spPr>
          <a:xfrm flipH="1">
            <a:off x="6934915" y="5941192"/>
            <a:ext cx="1920240"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4" name="Flowchart: Terminator 3"/>
          <p:cNvSpPr/>
          <p:nvPr/>
        </p:nvSpPr>
        <p:spPr>
          <a:xfrm>
            <a:off x="6181420" y="2699340"/>
            <a:ext cx="3097161" cy="1209368"/>
          </a:xfrm>
          <a:prstGeom prst="flowChartTerminator">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5" name="Group 4"/>
          <p:cNvGrpSpPr/>
          <p:nvPr/>
        </p:nvGrpSpPr>
        <p:grpSpPr>
          <a:xfrm>
            <a:off x="7191990" y="1317077"/>
            <a:ext cx="958645" cy="855406"/>
            <a:chOff x="2286001" y="1430593"/>
            <a:chExt cx="958645" cy="855406"/>
          </a:xfrm>
        </p:grpSpPr>
        <p:sp>
          <p:nvSpPr>
            <p:cNvPr id="24" name="Oval 23"/>
            <p:cNvSpPr/>
            <p:nvPr/>
          </p:nvSpPr>
          <p:spPr>
            <a:xfrm>
              <a:off x="2286001" y="1430593"/>
              <a:ext cx="958645" cy="85540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5" name="Freeform 24"/>
            <p:cNvSpPr/>
            <p:nvPr/>
          </p:nvSpPr>
          <p:spPr>
            <a:xfrm>
              <a:off x="2286001" y="1622321"/>
              <a:ext cx="958645" cy="471949"/>
            </a:xfrm>
            <a:custGeom>
              <a:avLst/>
              <a:gdLst>
                <a:gd name="connsiteX0" fmla="*/ 0 w 899652"/>
                <a:gd name="connsiteY0" fmla="*/ 309716 h 634181"/>
                <a:gd name="connsiteX1" fmla="*/ 221226 w 899652"/>
                <a:gd name="connsiteY1" fmla="*/ 0 h 634181"/>
                <a:gd name="connsiteX2" fmla="*/ 221226 w 899652"/>
                <a:gd name="connsiteY2" fmla="*/ 0 h 634181"/>
                <a:gd name="connsiteX3" fmla="*/ 604684 w 899652"/>
                <a:gd name="connsiteY3" fmla="*/ 634181 h 634181"/>
                <a:gd name="connsiteX4" fmla="*/ 604684 w 899652"/>
                <a:gd name="connsiteY4" fmla="*/ 634181 h 634181"/>
                <a:gd name="connsiteX5" fmla="*/ 899652 w 899652"/>
                <a:gd name="connsiteY5" fmla="*/ 191729 h 634181"/>
                <a:gd name="connsiteX6" fmla="*/ 899652 w 899652"/>
                <a:gd name="connsiteY6" fmla="*/ 191729 h 634181"/>
                <a:gd name="connsiteX7" fmla="*/ 899652 w 899652"/>
                <a:gd name="connsiteY7" fmla="*/ 191729 h 634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9652" h="634181">
                  <a:moveTo>
                    <a:pt x="0" y="309716"/>
                  </a:moveTo>
                  <a:lnTo>
                    <a:pt x="221226" y="0"/>
                  </a:lnTo>
                  <a:lnTo>
                    <a:pt x="221226" y="0"/>
                  </a:lnTo>
                  <a:lnTo>
                    <a:pt x="604684" y="634181"/>
                  </a:lnTo>
                  <a:lnTo>
                    <a:pt x="604684" y="634181"/>
                  </a:lnTo>
                  <a:lnTo>
                    <a:pt x="899652" y="191729"/>
                  </a:lnTo>
                  <a:lnTo>
                    <a:pt x="899652" y="191729"/>
                  </a:lnTo>
                  <a:lnTo>
                    <a:pt x="899652" y="19172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solidFill>
                  <a:schemeClr val="tx1"/>
                </a:solidFill>
              </a:endParaRPr>
            </a:p>
          </p:txBody>
        </p:sp>
      </p:grpSp>
      <p:cxnSp>
        <p:nvCxnSpPr>
          <p:cNvPr id="6" name="Straight Arrow Connector 5"/>
          <p:cNvCxnSpPr/>
          <p:nvPr/>
        </p:nvCxnSpPr>
        <p:spPr>
          <a:xfrm>
            <a:off x="7648265" y="676997"/>
            <a:ext cx="0" cy="6400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7707259" y="2219902"/>
            <a:ext cx="0" cy="4572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6181420" y="3207915"/>
            <a:ext cx="3008671" cy="192217"/>
          </a:xfrm>
          <a:custGeom>
            <a:avLst/>
            <a:gdLst>
              <a:gd name="connsiteX0" fmla="*/ 0 w 2094271"/>
              <a:gd name="connsiteY0" fmla="*/ 147972 h 278356"/>
              <a:gd name="connsiteX1" fmla="*/ 265471 w 2094271"/>
              <a:gd name="connsiteY1" fmla="*/ 488 h 278356"/>
              <a:gd name="connsiteX2" fmla="*/ 501445 w 2094271"/>
              <a:gd name="connsiteY2" fmla="*/ 192217 h 278356"/>
              <a:gd name="connsiteX3" fmla="*/ 722671 w 2094271"/>
              <a:gd name="connsiteY3" fmla="*/ 74230 h 278356"/>
              <a:gd name="connsiteX4" fmla="*/ 914400 w 2094271"/>
              <a:gd name="connsiteY4" fmla="*/ 133224 h 278356"/>
              <a:gd name="connsiteX5" fmla="*/ 1106129 w 2094271"/>
              <a:gd name="connsiteY5" fmla="*/ 206966 h 278356"/>
              <a:gd name="connsiteX6" fmla="*/ 1224116 w 2094271"/>
              <a:gd name="connsiteY6" fmla="*/ 147972 h 278356"/>
              <a:gd name="connsiteX7" fmla="*/ 1460090 w 2094271"/>
              <a:gd name="connsiteY7" fmla="*/ 133224 h 278356"/>
              <a:gd name="connsiteX8" fmla="*/ 1666567 w 2094271"/>
              <a:gd name="connsiteY8" fmla="*/ 265959 h 278356"/>
              <a:gd name="connsiteX9" fmla="*/ 1755058 w 2094271"/>
              <a:gd name="connsiteY9" fmla="*/ 265959 h 278356"/>
              <a:gd name="connsiteX10" fmla="*/ 1873045 w 2094271"/>
              <a:gd name="connsiteY10" fmla="*/ 206966 h 278356"/>
              <a:gd name="connsiteX11" fmla="*/ 1991032 w 2094271"/>
              <a:gd name="connsiteY11" fmla="*/ 192217 h 278356"/>
              <a:gd name="connsiteX12" fmla="*/ 2094271 w 2094271"/>
              <a:gd name="connsiteY12" fmla="*/ 192217 h 27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4271" h="278356">
                <a:moveTo>
                  <a:pt x="0" y="147972"/>
                </a:moveTo>
                <a:cubicBezTo>
                  <a:pt x="90948" y="70543"/>
                  <a:pt x="181897" y="-6886"/>
                  <a:pt x="265471" y="488"/>
                </a:cubicBezTo>
                <a:cubicBezTo>
                  <a:pt x="349045" y="7862"/>
                  <a:pt x="425245" y="179927"/>
                  <a:pt x="501445" y="192217"/>
                </a:cubicBezTo>
                <a:cubicBezTo>
                  <a:pt x="577645" y="204507"/>
                  <a:pt x="653845" y="84062"/>
                  <a:pt x="722671" y="74230"/>
                </a:cubicBezTo>
                <a:cubicBezTo>
                  <a:pt x="791497" y="64398"/>
                  <a:pt x="850490" y="111101"/>
                  <a:pt x="914400" y="133224"/>
                </a:cubicBezTo>
                <a:cubicBezTo>
                  <a:pt x="978310" y="155347"/>
                  <a:pt x="1054510" y="204508"/>
                  <a:pt x="1106129" y="206966"/>
                </a:cubicBezTo>
                <a:cubicBezTo>
                  <a:pt x="1157748" y="209424"/>
                  <a:pt x="1165123" y="160262"/>
                  <a:pt x="1224116" y="147972"/>
                </a:cubicBezTo>
                <a:cubicBezTo>
                  <a:pt x="1283110" y="135682"/>
                  <a:pt x="1386348" y="113560"/>
                  <a:pt x="1460090" y="133224"/>
                </a:cubicBezTo>
                <a:cubicBezTo>
                  <a:pt x="1533832" y="152888"/>
                  <a:pt x="1617406" y="243837"/>
                  <a:pt x="1666567" y="265959"/>
                </a:cubicBezTo>
                <a:cubicBezTo>
                  <a:pt x="1715728" y="288081"/>
                  <a:pt x="1720645" y="275791"/>
                  <a:pt x="1755058" y="265959"/>
                </a:cubicBezTo>
                <a:cubicBezTo>
                  <a:pt x="1789471" y="256127"/>
                  <a:pt x="1833716" y="219256"/>
                  <a:pt x="1873045" y="206966"/>
                </a:cubicBezTo>
                <a:cubicBezTo>
                  <a:pt x="1912374" y="194676"/>
                  <a:pt x="1954161" y="194675"/>
                  <a:pt x="1991032" y="192217"/>
                </a:cubicBezTo>
                <a:cubicBezTo>
                  <a:pt x="2027903" y="189759"/>
                  <a:pt x="2061087" y="190988"/>
                  <a:pt x="2094271" y="19221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cxnSp>
        <p:nvCxnSpPr>
          <p:cNvPr id="9" name="Straight Connector 8"/>
          <p:cNvCxnSpPr/>
          <p:nvPr/>
        </p:nvCxnSpPr>
        <p:spPr>
          <a:xfrm>
            <a:off x="7951226" y="3561875"/>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7275258" y="3561875"/>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444865" y="3400132"/>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6668118" y="3561875"/>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7014703" y="3400132"/>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6424769" y="3400132"/>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7614471" y="4548788"/>
            <a:ext cx="36576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flipV="1">
            <a:off x="4871271" y="4548617"/>
            <a:ext cx="27432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7" name="TextBox 33"/>
          <p:cNvSpPr txBox="1"/>
          <p:nvPr/>
        </p:nvSpPr>
        <p:spPr>
          <a:xfrm>
            <a:off x="11037324" y="3967258"/>
            <a:ext cx="31647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P</a:t>
            </a:r>
            <a:endParaRPr lang="en-US" sz="2000" dirty="0">
              <a:latin typeface="Times New Roman" panose="02020603050405020304" pitchFamily="18" charset="0"/>
              <a:cs typeface="Times New Roman" panose="02020603050405020304" pitchFamily="18" charset="0"/>
            </a:endParaRPr>
          </a:p>
        </p:txBody>
      </p:sp>
      <p:sp>
        <p:nvSpPr>
          <p:cNvPr id="18" name="TextBox 34"/>
          <p:cNvSpPr txBox="1"/>
          <p:nvPr/>
        </p:nvSpPr>
        <p:spPr>
          <a:xfrm>
            <a:off x="9086237" y="2179989"/>
            <a:ext cx="14232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Overhead drum</a:t>
            </a:r>
            <a:endParaRPr lang="en-US" sz="2000" dirty="0">
              <a:latin typeface="Times New Roman" panose="02020603050405020304" pitchFamily="18" charset="0"/>
              <a:cs typeface="Times New Roman" panose="02020603050405020304" pitchFamily="18" charset="0"/>
            </a:endParaRPr>
          </a:p>
        </p:txBody>
      </p:sp>
      <p:sp>
        <p:nvSpPr>
          <p:cNvPr id="19" name="TextBox 35"/>
          <p:cNvSpPr txBox="1"/>
          <p:nvPr/>
        </p:nvSpPr>
        <p:spPr>
          <a:xfrm>
            <a:off x="6626024" y="157179"/>
            <a:ext cx="14232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Overhead vapor</a:t>
            </a:r>
            <a:endParaRPr lang="en-US" sz="2000" dirty="0">
              <a:latin typeface="Times New Roman" panose="02020603050405020304" pitchFamily="18" charset="0"/>
              <a:cs typeface="Times New Roman" panose="02020603050405020304" pitchFamily="18" charset="0"/>
            </a:endParaRPr>
          </a:p>
        </p:txBody>
      </p:sp>
      <p:sp>
        <p:nvSpPr>
          <p:cNvPr id="20" name="TextBox 36"/>
          <p:cNvSpPr txBox="1"/>
          <p:nvPr/>
        </p:nvSpPr>
        <p:spPr>
          <a:xfrm>
            <a:off x="3524867" y="4230243"/>
            <a:ext cx="1423218"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Reflex to column</a:t>
            </a:r>
            <a:endParaRPr lang="en-US" sz="2000" dirty="0">
              <a:latin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a:off x="7614471" y="3908708"/>
            <a:ext cx="0" cy="6400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36"/>
          <p:cNvSpPr txBox="1"/>
          <p:nvPr/>
        </p:nvSpPr>
        <p:spPr>
          <a:xfrm>
            <a:off x="9605689" y="3296473"/>
            <a:ext cx="105174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Product</a:t>
            </a:r>
            <a:endParaRPr lang="en-US" sz="2000" dirty="0">
              <a:latin typeface="Times New Roman" panose="02020603050405020304" pitchFamily="18" charset="0"/>
              <a:cs typeface="Times New Roman" panose="02020603050405020304" pitchFamily="18" charset="0"/>
            </a:endParaRPr>
          </a:p>
        </p:txBody>
      </p:sp>
      <p:sp>
        <p:nvSpPr>
          <p:cNvPr id="23" name="TextBox 33"/>
          <p:cNvSpPr txBox="1"/>
          <p:nvPr/>
        </p:nvSpPr>
        <p:spPr>
          <a:xfrm>
            <a:off x="4928360" y="4059737"/>
            <a:ext cx="31647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R</a:t>
            </a:r>
            <a:endParaRPr lang="en-US" sz="2000" dirty="0">
              <a:latin typeface="Times New Roman" panose="02020603050405020304" pitchFamily="18" charset="0"/>
              <a:cs typeface="Times New Roman" panose="02020603050405020304" pitchFamily="18" charset="0"/>
            </a:endParaRPr>
          </a:p>
        </p:txBody>
      </p:sp>
      <p:grpSp>
        <p:nvGrpSpPr>
          <p:cNvPr id="31" name="Group 30"/>
          <p:cNvGrpSpPr/>
          <p:nvPr/>
        </p:nvGrpSpPr>
        <p:grpSpPr>
          <a:xfrm>
            <a:off x="9461705" y="4074619"/>
            <a:ext cx="672281" cy="611389"/>
            <a:chOff x="3493657" y="5191820"/>
            <a:chExt cx="672281" cy="611389"/>
          </a:xfrm>
        </p:grpSpPr>
        <p:sp>
          <p:nvSpPr>
            <p:cNvPr id="95" name="Flowchart: Collate 94"/>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96" name="Flowchart: Delay 95"/>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97" name="Straight Connector 96"/>
            <p:cNvCxnSpPr>
              <a:stCxn id="95" idx="1"/>
              <a:endCxn id="96"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54" name="Straight Connector 53"/>
          <p:cNvCxnSpPr/>
          <p:nvPr/>
        </p:nvCxnSpPr>
        <p:spPr>
          <a:xfrm>
            <a:off x="5498371" y="4548617"/>
            <a:ext cx="0" cy="439041"/>
          </a:xfrm>
          <a:prstGeom prst="line">
            <a:avLst/>
          </a:prstGeom>
          <a:ln/>
        </p:spPr>
        <p:style>
          <a:lnRef idx="1">
            <a:schemeClr val="dk1"/>
          </a:lnRef>
          <a:fillRef idx="0">
            <a:schemeClr val="dk1"/>
          </a:fillRef>
          <a:effectRef idx="0">
            <a:schemeClr val="dk1"/>
          </a:effectRef>
          <a:fontRef idx="minor">
            <a:schemeClr val="tx1"/>
          </a:fontRef>
        </p:style>
      </p:cxnSp>
      <p:grpSp>
        <p:nvGrpSpPr>
          <p:cNvPr id="55" name="Group 54"/>
          <p:cNvGrpSpPr/>
          <p:nvPr/>
        </p:nvGrpSpPr>
        <p:grpSpPr>
          <a:xfrm>
            <a:off x="5268113" y="5661580"/>
            <a:ext cx="578507" cy="565480"/>
            <a:chOff x="1321141" y="4565400"/>
            <a:chExt cx="578507" cy="565480"/>
          </a:xfrm>
        </p:grpSpPr>
        <p:sp>
          <p:nvSpPr>
            <p:cNvPr id="83" name="Oval 82"/>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4"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FT</a:t>
              </a:r>
              <a:endParaRPr lang="en-US" dirty="0"/>
            </a:p>
          </p:txBody>
        </p:sp>
      </p:grpSp>
      <p:cxnSp>
        <p:nvCxnSpPr>
          <p:cNvPr id="57" name="Straight Connector 56"/>
          <p:cNvCxnSpPr/>
          <p:nvPr/>
        </p:nvCxnSpPr>
        <p:spPr>
          <a:xfrm>
            <a:off x="10510479" y="4505838"/>
            <a:ext cx="0" cy="274320"/>
          </a:xfrm>
          <a:prstGeom prst="line">
            <a:avLst/>
          </a:prstGeom>
          <a:ln/>
        </p:spPr>
        <p:style>
          <a:lnRef idx="1">
            <a:schemeClr val="dk1"/>
          </a:lnRef>
          <a:fillRef idx="0">
            <a:schemeClr val="dk1"/>
          </a:fillRef>
          <a:effectRef idx="0">
            <a:schemeClr val="dk1"/>
          </a:effectRef>
          <a:fontRef idx="minor">
            <a:schemeClr val="tx1"/>
          </a:fontRef>
        </p:style>
      </p:cxnSp>
      <p:grpSp>
        <p:nvGrpSpPr>
          <p:cNvPr id="58" name="Group 57"/>
          <p:cNvGrpSpPr/>
          <p:nvPr/>
        </p:nvGrpSpPr>
        <p:grpSpPr>
          <a:xfrm>
            <a:off x="5239577" y="4816066"/>
            <a:ext cx="578507" cy="565480"/>
            <a:chOff x="1321141" y="4565400"/>
            <a:chExt cx="578507" cy="565480"/>
          </a:xfrm>
        </p:grpSpPr>
        <p:sp>
          <p:nvSpPr>
            <p:cNvPr id="81" name="Oval 80"/>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2"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E</a:t>
              </a:r>
              <a:endParaRPr lang="en-US" dirty="0"/>
            </a:p>
          </p:txBody>
        </p:sp>
      </p:grpSp>
      <p:grpSp>
        <p:nvGrpSpPr>
          <p:cNvPr id="59" name="Group 58"/>
          <p:cNvGrpSpPr/>
          <p:nvPr/>
        </p:nvGrpSpPr>
        <p:grpSpPr>
          <a:xfrm>
            <a:off x="6378864" y="5654260"/>
            <a:ext cx="578507" cy="565480"/>
            <a:chOff x="1321141" y="4565400"/>
            <a:chExt cx="578507" cy="565480"/>
          </a:xfrm>
        </p:grpSpPr>
        <p:sp>
          <p:nvSpPr>
            <p:cNvPr id="79" name="Oval 78"/>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0"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FY</a:t>
              </a:r>
              <a:endParaRPr lang="en-US" dirty="0"/>
            </a:p>
          </p:txBody>
        </p:sp>
      </p:grpSp>
      <p:grpSp>
        <p:nvGrpSpPr>
          <p:cNvPr id="60" name="Group 59"/>
          <p:cNvGrpSpPr/>
          <p:nvPr/>
        </p:nvGrpSpPr>
        <p:grpSpPr>
          <a:xfrm>
            <a:off x="10261066" y="4792744"/>
            <a:ext cx="578507" cy="565480"/>
            <a:chOff x="3304905" y="3918448"/>
            <a:chExt cx="578507" cy="565480"/>
          </a:xfrm>
        </p:grpSpPr>
        <p:sp>
          <p:nvSpPr>
            <p:cNvPr id="77" name="Oval 7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8"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FE</a:t>
              </a:r>
              <a:endParaRPr lang="en-US" dirty="0"/>
            </a:p>
          </p:txBody>
        </p:sp>
      </p:grpSp>
      <p:cxnSp>
        <p:nvCxnSpPr>
          <p:cNvPr id="62" name="Straight Connector 61"/>
          <p:cNvCxnSpPr/>
          <p:nvPr/>
        </p:nvCxnSpPr>
        <p:spPr>
          <a:xfrm flipV="1">
            <a:off x="5527868" y="5388360"/>
            <a:ext cx="0" cy="27432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64" name="Group 63"/>
          <p:cNvGrpSpPr/>
          <p:nvPr/>
        </p:nvGrpSpPr>
        <p:grpSpPr>
          <a:xfrm>
            <a:off x="9039145" y="4960452"/>
            <a:ext cx="231327" cy="173160"/>
            <a:chOff x="2088688" y="5706465"/>
            <a:chExt cx="231327" cy="173160"/>
          </a:xfrm>
        </p:grpSpPr>
        <p:cxnSp>
          <p:nvCxnSpPr>
            <p:cNvPr id="75" name="Straight Connector 74"/>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65" name="Group 64"/>
          <p:cNvGrpSpPr/>
          <p:nvPr/>
        </p:nvGrpSpPr>
        <p:grpSpPr>
          <a:xfrm>
            <a:off x="9499244" y="3765820"/>
            <a:ext cx="231327" cy="173160"/>
            <a:chOff x="2088688" y="5706465"/>
            <a:chExt cx="231327" cy="173160"/>
          </a:xfrm>
        </p:grpSpPr>
        <p:cxnSp>
          <p:nvCxnSpPr>
            <p:cNvPr id="73" name="Straight Connector 72"/>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66" name="Group 65"/>
          <p:cNvGrpSpPr/>
          <p:nvPr/>
        </p:nvGrpSpPr>
        <p:grpSpPr>
          <a:xfrm>
            <a:off x="9058067" y="5365937"/>
            <a:ext cx="231327" cy="173160"/>
            <a:chOff x="2088688" y="5706465"/>
            <a:chExt cx="231327" cy="173160"/>
          </a:xfrm>
        </p:grpSpPr>
        <p:cxnSp>
          <p:nvCxnSpPr>
            <p:cNvPr id="71" name="Straight Connector 70"/>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8900837" y="5679287"/>
            <a:ext cx="578507" cy="565480"/>
            <a:chOff x="1321141" y="4565400"/>
            <a:chExt cx="578507" cy="565480"/>
          </a:xfrm>
        </p:grpSpPr>
        <p:sp>
          <p:nvSpPr>
            <p:cNvPr id="101" name="Oval 100"/>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2"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cxnSp>
        <p:nvCxnSpPr>
          <p:cNvPr id="105" name="Straight Connector 104"/>
          <p:cNvCxnSpPr/>
          <p:nvPr/>
        </p:nvCxnSpPr>
        <p:spPr>
          <a:xfrm flipH="1">
            <a:off x="9438106" y="5967136"/>
            <a:ext cx="8229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flipV="1">
            <a:off x="10572519" y="5343783"/>
            <a:ext cx="0" cy="27432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9190090" y="4666937"/>
            <a:ext cx="0" cy="1005840"/>
          </a:xfrm>
          <a:prstGeom prst="line">
            <a:avLst/>
          </a:prstGeom>
        </p:spPr>
        <p:style>
          <a:lnRef idx="1">
            <a:schemeClr val="dk1"/>
          </a:lnRef>
          <a:fillRef idx="0">
            <a:schemeClr val="dk1"/>
          </a:fillRef>
          <a:effectRef idx="0">
            <a:schemeClr val="dk1"/>
          </a:effectRef>
          <a:fontRef idx="minor">
            <a:schemeClr val="tx1"/>
          </a:fontRef>
        </p:style>
      </p:cxnSp>
      <p:cxnSp>
        <p:nvCxnSpPr>
          <p:cNvPr id="109" name="Straight Connector 108"/>
          <p:cNvCxnSpPr/>
          <p:nvPr/>
        </p:nvCxnSpPr>
        <p:spPr>
          <a:xfrm>
            <a:off x="9190090" y="3827943"/>
            <a:ext cx="0" cy="640080"/>
          </a:xfrm>
          <a:prstGeom prst="line">
            <a:avLst/>
          </a:prstGeom>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9190090" y="3827943"/>
            <a:ext cx="607753" cy="0"/>
          </a:xfrm>
          <a:prstGeom prst="line">
            <a:avLst/>
          </a:prstGeom>
        </p:spPr>
        <p:style>
          <a:lnRef idx="1">
            <a:schemeClr val="dk1"/>
          </a:lnRef>
          <a:fillRef idx="0">
            <a:schemeClr val="dk1"/>
          </a:fillRef>
          <a:effectRef idx="0">
            <a:schemeClr val="dk1"/>
          </a:effectRef>
          <a:fontRef idx="minor">
            <a:schemeClr val="tx1"/>
          </a:fontRef>
        </p:style>
      </p:cxnSp>
      <p:cxnSp>
        <p:nvCxnSpPr>
          <p:cNvPr id="113" name="Straight Connector 112"/>
          <p:cNvCxnSpPr/>
          <p:nvPr/>
        </p:nvCxnSpPr>
        <p:spPr>
          <a:xfrm>
            <a:off x="9797843" y="3848498"/>
            <a:ext cx="0" cy="182880"/>
          </a:xfrm>
          <a:prstGeom prst="line">
            <a:avLst/>
          </a:prstGeom>
        </p:spPr>
        <p:style>
          <a:lnRef idx="1">
            <a:schemeClr val="dk1"/>
          </a:lnRef>
          <a:fillRef idx="0">
            <a:schemeClr val="dk1"/>
          </a:fillRef>
          <a:effectRef idx="0">
            <a:schemeClr val="dk1"/>
          </a:effectRef>
          <a:fontRef idx="minor">
            <a:schemeClr val="tx1"/>
          </a:fontRef>
        </p:style>
      </p:cxnSp>
      <p:sp>
        <p:nvSpPr>
          <p:cNvPr id="114" name="TextBox 34"/>
          <p:cNvSpPr txBox="1"/>
          <p:nvPr/>
        </p:nvSpPr>
        <p:spPr>
          <a:xfrm>
            <a:off x="8037068" y="813704"/>
            <a:ext cx="142321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Condenser</a:t>
            </a:r>
            <a:endParaRPr lang="en-US" sz="2000" dirty="0">
              <a:latin typeface="Times New Roman" panose="02020603050405020304" pitchFamily="18" charset="0"/>
              <a:cs typeface="Times New Roman" panose="02020603050405020304" pitchFamily="18" charset="0"/>
            </a:endParaRPr>
          </a:p>
        </p:txBody>
      </p:sp>
      <p:cxnSp>
        <p:nvCxnSpPr>
          <p:cNvPr id="27" name="Straight Arrow Connector 26"/>
          <p:cNvCxnSpPr/>
          <p:nvPr/>
        </p:nvCxnSpPr>
        <p:spPr>
          <a:xfrm>
            <a:off x="6686865" y="5198592"/>
            <a:ext cx="0" cy="428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5975247" y="4744535"/>
            <a:ext cx="1696065" cy="369332"/>
          </a:xfrm>
          <a:prstGeom prst="rect">
            <a:avLst/>
          </a:prstGeom>
          <a:noFill/>
        </p:spPr>
        <p:txBody>
          <a:bodyPr wrap="square" rtlCol="0">
            <a:spAutoFit/>
          </a:bodyPr>
          <a:lstStyle/>
          <a:p>
            <a:r>
              <a:rPr lang="en-US" dirty="0" smtClean="0"/>
              <a:t>Ratio set point</a:t>
            </a:r>
            <a:endParaRPr lang="en-US" dirty="0"/>
          </a:p>
        </p:txBody>
      </p:sp>
    </p:spTree>
    <p:extLst>
      <p:ext uri="{BB962C8B-B14F-4D97-AF65-F5344CB8AC3E}">
        <p14:creationId xmlns:p14="http://schemas.microsoft.com/office/powerpoint/2010/main" val="3997368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958052" y="6356350"/>
            <a:ext cx="395748" cy="365125"/>
          </a:xfrm>
        </p:spPr>
        <p:txBody>
          <a:bodyPr/>
          <a:lstStyle/>
          <a:p>
            <a:fld id="{C1227082-9623-4AB1-B9BE-6FF402288CC8}" type="slidenum">
              <a:rPr lang="en-US" smtClean="0"/>
              <a:t>25</a:t>
            </a:fld>
            <a:endParaRPr lang="en-US"/>
          </a:p>
        </p:txBody>
      </p:sp>
      <p:grpSp>
        <p:nvGrpSpPr>
          <p:cNvPr id="119" name="Group 118"/>
          <p:cNvGrpSpPr/>
          <p:nvPr/>
        </p:nvGrpSpPr>
        <p:grpSpPr>
          <a:xfrm>
            <a:off x="2409295" y="1422948"/>
            <a:ext cx="9595893" cy="5115964"/>
            <a:chOff x="1483587" y="859809"/>
            <a:chExt cx="9595893" cy="5115964"/>
          </a:xfrm>
        </p:grpSpPr>
        <p:cxnSp>
          <p:nvCxnSpPr>
            <p:cNvPr id="6" name="Straight Arrow Connector 5"/>
            <p:cNvCxnSpPr>
              <a:endCxn id="12" idx="2"/>
            </p:cNvCxnSpPr>
            <p:nvPr/>
          </p:nvCxnSpPr>
          <p:spPr>
            <a:xfrm>
              <a:off x="3141406" y="3840308"/>
              <a:ext cx="5502694"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8884920" y="3866431"/>
              <a:ext cx="219456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Oval 11"/>
            <p:cNvSpPr/>
            <p:nvPr/>
          </p:nvSpPr>
          <p:spPr>
            <a:xfrm>
              <a:off x="8644100" y="3377785"/>
              <a:ext cx="1165122" cy="10422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V="1">
              <a:off x="2884109" y="2220514"/>
              <a:ext cx="630936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3096568" y="5975773"/>
              <a:ext cx="62179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9193469" y="2244879"/>
              <a:ext cx="0" cy="10972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9297941" y="4436160"/>
              <a:ext cx="0" cy="153961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8747338" y="3668061"/>
              <a:ext cx="1061884"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Mixer</a:t>
              </a:r>
              <a:endParaRPr lang="en-US" sz="24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2381442" y="1989681"/>
              <a:ext cx="570273"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a:t>
              </a:r>
              <a:endParaRPr lang="en-US" sz="24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2526295" y="3543516"/>
              <a:ext cx="570273"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B</a:t>
              </a:r>
              <a:endParaRPr lang="en-US" sz="2400" dirty="0">
                <a:latin typeface="Times New Roman" panose="02020603050405020304" pitchFamily="18" charset="0"/>
                <a:cs typeface="Times New Roman" panose="02020603050405020304" pitchFamily="18" charset="0"/>
              </a:endParaRPr>
            </a:p>
          </p:txBody>
        </p:sp>
        <p:sp>
          <p:nvSpPr>
            <p:cNvPr id="22" name="TextBox 19"/>
            <p:cNvSpPr txBox="1"/>
            <p:nvPr/>
          </p:nvSpPr>
          <p:spPr>
            <a:xfrm>
              <a:off x="3292187" y="5514108"/>
              <a:ext cx="570273"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C</a:t>
              </a:r>
              <a:endParaRPr lang="en-US" sz="2400" dirty="0">
                <a:latin typeface="Times New Roman" panose="02020603050405020304" pitchFamily="18" charset="0"/>
                <a:cs typeface="Times New Roman" panose="02020603050405020304" pitchFamily="18" charset="0"/>
              </a:endParaRPr>
            </a:p>
          </p:txBody>
        </p:sp>
        <p:grpSp>
          <p:nvGrpSpPr>
            <p:cNvPr id="23" name="Group 22"/>
            <p:cNvGrpSpPr/>
            <p:nvPr/>
          </p:nvGrpSpPr>
          <p:grpSpPr>
            <a:xfrm>
              <a:off x="5859774" y="1477750"/>
              <a:ext cx="231327" cy="173160"/>
              <a:chOff x="2088688" y="5706465"/>
              <a:chExt cx="231327" cy="173160"/>
            </a:xfrm>
          </p:grpSpPr>
          <p:cxnSp>
            <p:nvCxnSpPr>
              <p:cNvPr id="24" name="Straight Connector 23"/>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27" name="Group 26"/>
            <p:cNvGrpSpPr/>
            <p:nvPr/>
          </p:nvGrpSpPr>
          <p:grpSpPr>
            <a:xfrm>
              <a:off x="4766704" y="2418644"/>
              <a:ext cx="578507" cy="565480"/>
              <a:chOff x="3304905" y="3918448"/>
              <a:chExt cx="578507" cy="565480"/>
            </a:xfrm>
          </p:grpSpPr>
          <p:sp>
            <p:nvSpPr>
              <p:cNvPr id="28" name="Oval 27"/>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FT</a:t>
                </a:r>
                <a:endParaRPr lang="en-US" dirty="0"/>
              </a:p>
            </p:txBody>
          </p:sp>
        </p:grpSp>
        <p:cxnSp>
          <p:nvCxnSpPr>
            <p:cNvPr id="30" name="Straight Connector 29"/>
            <p:cNvCxnSpPr/>
            <p:nvPr/>
          </p:nvCxnSpPr>
          <p:spPr>
            <a:xfrm flipH="1">
              <a:off x="7533395" y="4018831"/>
              <a:ext cx="0" cy="914400"/>
            </a:xfrm>
            <a:prstGeom prst="line">
              <a:avLst/>
            </a:prstGeom>
            <a:ln w="19050">
              <a:solidFill>
                <a:schemeClr val="tx1"/>
              </a:solidFill>
              <a:prstDash val="dash"/>
            </a:ln>
          </p:spPr>
          <p:style>
            <a:lnRef idx="1">
              <a:schemeClr val="dk1"/>
            </a:lnRef>
            <a:fillRef idx="0">
              <a:schemeClr val="dk1"/>
            </a:fillRef>
            <a:effectRef idx="0">
              <a:schemeClr val="dk1"/>
            </a:effectRef>
            <a:fontRef idx="minor">
              <a:schemeClr val="tx1"/>
            </a:fontRef>
          </p:style>
        </p:cxnSp>
        <p:sp>
          <p:nvSpPr>
            <p:cNvPr id="33" name="TextBox 33"/>
            <p:cNvSpPr txBox="1"/>
            <p:nvPr/>
          </p:nvSpPr>
          <p:spPr>
            <a:xfrm>
              <a:off x="10435377" y="3407244"/>
              <a:ext cx="31647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R</a:t>
              </a:r>
              <a:endParaRPr lang="en-US" sz="2000" dirty="0">
                <a:latin typeface="Times New Roman" panose="02020603050405020304" pitchFamily="18" charset="0"/>
                <a:cs typeface="Times New Roman" panose="02020603050405020304" pitchFamily="18" charset="0"/>
              </a:endParaRPr>
            </a:p>
          </p:txBody>
        </p:sp>
        <p:grpSp>
          <p:nvGrpSpPr>
            <p:cNvPr id="34" name="Group 33"/>
            <p:cNvGrpSpPr/>
            <p:nvPr/>
          </p:nvGrpSpPr>
          <p:grpSpPr>
            <a:xfrm>
              <a:off x="5662758" y="1760757"/>
              <a:ext cx="672281" cy="611389"/>
              <a:chOff x="3493657" y="5191820"/>
              <a:chExt cx="672281" cy="611389"/>
            </a:xfrm>
          </p:grpSpPr>
          <p:sp>
            <p:nvSpPr>
              <p:cNvPr id="35" name="Flowchart: Collate 34"/>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36" name="Flowchart: Delay 35"/>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37" name="Straight Connector 36"/>
              <p:cNvCxnSpPr>
                <a:stCxn id="35" idx="1"/>
                <a:endCxn id="36"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38" name="Straight Connector 37"/>
            <p:cNvCxnSpPr/>
            <p:nvPr/>
          </p:nvCxnSpPr>
          <p:spPr>
            <a:xfrm>
              <a:off x="4966513" y="5480264"/>
              <a:ext cx="0" cy="439041"/>
            </a:xfrm>
            <a:prstGeom prst="line">
              <a:avLst/>
            </a:prstGeom>
            <a:ln/>
          </p:spPr>
          <p:style>
            <a:lnRef idx="1">
              <a:schemeClr val="dk1"/>
            </a:lnRef>
            <a:fillRef idx="0">
              <a:schemeClr val="dk1"/>
            </a:fillRef>
            <a:effectRef idx="0">
              <a:schemeClr val="dk1"/>
            </a:effectRef>
            <a:fontRef idx="minor">
              <a:schemeClr val="tx1"/>
            </a:fontRef>
          </p:style>
        </p:cxnSp>
        <p:grpSp>
          <p:nvGrpSpPr>
            <p:cNvPr id="39" name="Group 38"/>
            <p:cNvGrpSpPr/>
            <p:nvPr/>
          </p:nvGrpSpPr>
          <p:grpSpPr>
            <a:xfrm>
              <a:off x="5806972" y="4883540"/>
              <a:ext cx="578507" cy="565480"/>
              <a:chOff x="1321141" y="4565400"/>
              <a:chExt cx="578507" cy="565480"/>
            </a:xfrm>
          </p:grpSpPr>
          <p:sp>
            <p:nvSpPr>
              <p:cNvPr id="40" name="Oval 39"/>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1"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FT</a:t>
                </a:r>
                <a:endParaRPr lang="en-US" dirty="0"/>
              </a:p>
            </p:txBody>
          </p:sp>
        </p:grpSp>
        <p:cxnSp>
          <p:nvCxnSpPr>
            <p:cNvPr id="42" name="Straight Connector 41"/>
            <p:cNvCxnSpPr>
              <a:stCxn id="50" idx="4"/>
            </p:cNvCxnSpPr>
            <p:nvPr/>
          </p:nvCxnSpPr>
          <p:spPr>
            <a:xfrm flipH="1">
              <a:off x="3941963" y="2986693"/>
              <a:ext cx="1" cy="791868"/>
            </a:xfrm>
            <a:prstGeom prst="line">
              <a:avLst/>
            </a:prstGeom>
            <a:ln/>
          </p:spPr>
          <p:style>
            <a:lnRef idx="1">
              <a:schemeClr val="dk1"/>
            </a:lnRef>
            <a:fillRef idx="0">
              <a:schemeClr val="dk1"/>
            </a:fillRef>
            <a:effectRef idx="0">
              <a:schemeClr val="dk1"/>
            </a:effectRef>
            <a:fontRef idx="minor">
              <a:schemeClr val="tx1"/>
            </a:fontRef>
          </p:style>
        </p:cxnSp>
        <p:grpSp>
          <p:nvGrpSpPr>
            <p:cNvPr id="43" name="Group 42"/>
            <p:cNvGrpSpPr/>
            <p:nvPr/>
          </p:nvGrpSpPr>
          <p:grpSpPr>
            <a:xfrm>
              <a:off x="4677260" y="4857672"/>
              <a:ext cx="578507" cy="565480"/>
              <a:chOff x="1321141" y="4565400"/>
              <a:chExt cx="578507" cy="565480"/>
            </a:xfrm>
          </p:grpSpPr>
          <p:sp>
            <p:nvSpPr>
              <p:cNvPr id="44" name="Oval 43"/>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E</a:t>
                </a:r>
                <a:endParaRPr lang="en-US" dirty="0"/>
              </a:p>
            </p:txBody>
          </p:sp>
        </p:grpSp>
        <p:grpSp>
          <p:nvGrpSpPr>
            <p:cNvPr id="46" name="Group 45"/>
            <p:cNvGrpSpPr/>
            <p:nvPr/>
          </p:nvGrpSpPr>
          <p:grpSpPr>
            <a:xfrm>
              <a:off x="7244142" y="4914784"/>
              <a:ext cx="578507" cy="565480"/>
              <a:chOff x="1321141" y="4565400"/>
              <a:chExt cx="578507" cy="565480"/>
            </a:xfrm>
          </p:grpSpPr>
          <p:sp>
            <p:nvSpPr>
              <p:cNvPr id="47" name="Oval 46"/>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8"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FY1</a:t>
                </a:r>
                <a:endParaRPr lang="en-US" dirty="0"/>
              </a:p>
            </p:txBody>
          </p:sp>
        </p:grpSp>
        <p:grpSp>
          <p:nvGrpSpPr>
            <p:cNvPr id="49" name="Group 48"/>
            <p:cNvGrpSpPr/>
            <p:nvPr/>
          </p:nvGrpSpPr>
          <p:grpSpPr>
            <a:xfrm>
              <a:off x="3652710" y="2421213"/>
              <a:ext cx="578507" cy="565480"/>
              <a:chOff x="3304905" y="3918448"/>
              <a:chExt cx="578507" cy="565480"/>
            </a:xfrm>
          </p:grpSpPr>
          <p:sp>
            <p:nvSpPr>
              <p:cNvPr id="50" name="Oval 4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1"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FE</a:t>
                </a:r>
                <a:endParaRPr lang="en-US" dirty="0"/>
              </a:p>
            </p:txBody>
          </p:sp>
        </p:grpSp>
        <p:cxnSp>
          <p:nvCxnSpPr>
            <p:cNvPr id="52" name="Straight Connector 51"/>
            <p:cNvCxnSpPr/>
            <p:nvPr/>
          </p:nvCxnSpPr>
          <p:spPr>
            <a:xfrm flipH="1">
              <a:off x="6118338" y="1086848"/>
              <a:ext cx="137546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5851724" y="3085272"/>
              <a:ext cx="231327" cy="173160"/>
              <a:chOff x="2088688" y="5706465"/>
              <a:chExt cx="231327" cy="173160"/>
            </a:xfrm>
          </p:grpSpPr>
          <p:cxnSp>
            <p:nvCxnSpPr>
              <p:cNvPr id="54" name="Straight Connector 53"/>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59" name="Group 58"/>
            <p:cNvGrpSpPr/>
            <p:nvPr/>
          </p:nvGrpSpPr>
          <p:grpSpPr>
            <a:xfrm>
              <a:off x="5683620" y="2434885"/>
              <a:ext cx="578507" cy="565480"/>
              <a:chOff x="1321141" y="4565400"/>
              <a:chExt cx="578507" cy="565480"/>
            </a:xfrm>
          </p:grpSpPr>
          <p:sp>
            <p:nvSpPr>
              <p:cNvPr id="60" name="Oval 59"/>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cxnSp>
          <p:nvCxnSpPr>
            <p:cNvPr id="62" name="Straight Connector 61"/>
            <p:cNvCxnSpPr/>
            <p:nvPr/>
          </p:nvCxnSpPr>
          <p:spPr>
            <a:xfrm flipH="1">
              <a:off x="6428994" y="5141088"/>
              <a:ext cx="5486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flipV="1">
              <a:off x="6951718" y="4780423"/>
              <a:ext cx="0" cy="27432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992031" y="2984124"/>
              <a:ext cx="0" cy="365760"/>
            </a:xfrm>
            <a:prstGeom prst="line">
              <a:avLst/>
            </a:prstGeom>
          </p:spPr>
          <p:style>
            <a:lnRef idx="1">
              <a:schemeClr val="dk1"/>
            </a:lnRef>
            <a:fillRef idx="0">
              <a:schemeClr val="dk1"/>
            </a:fillRef>
            <a:effectRef idx="0">
              <a:schemeClr val="dk1"/>
            </a:effectRef>
            <a:fontRef idx="minor">
              <a:schemeClr val="tx1"/>
            </a:fontRef>
          </p:style>
        </p:cxnSp>
        <p:cxnSp>
          <p:nvCxnSpPr>
            <p:cNvPr id="65" name="Straight Arrow Connector 64"/>
            <p:cNvCxnSpPr/>
            <p:nvPr/>
          </p:nvCxnSpPr>
          <p:spPr>
            <a:xfrm rot="16200000">
              <a:off x="6422691" y="4254418"/>
              <a:ext cx="0" cy="428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67" name="Group 66"/>
            <p:cNvGrpSpPr/>
            <p:nvPr/>
          </p:nvGrpSpPr>
          <p:grpSpPr>
            <a:xfrm>
              <a:off x="5631251" y="3342160"/>
              <a:ext cx="672281" cy="611389"/>
              <a:chOff x="3493657" y="5191820"/>
              <a:chExt cx="672281" cy="611389"/>
            </a:xfrm>
          </p:grpSpPr>
          <p:sp>
            <p:nvSpPr>
              <p:cNvPr id="68" name="Flowchart: Collate 67"/>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69" name="Flowchart: Delay 68"/>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70" name="Straight Connector 69"/>
              <p:cNvCxnSpPr>
                <a:stCxn id="68" idx="1"/>
                <a:endCxn id="69"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79" name="Straight Connector 78"/>
            <p:cNvCxnSpPr/>
            <p:nvPr/>
          </p:nvCxnSpPr>
          <p:spPr>
            <a:xfrm>
              <a:off x="7533395" y="2153838"/>
              <a:ext cx="0" cy="1554480"/>
            </a:xfrm>
            <a:prstGeom prst="line">
              <a:avLst/>
            </a:prstGeom>
            <a:ln w="19050">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83" name="Straight Connector 82"/>
            <p:cNvCxnSpPr/>
            <p:nvPr/>
          </p:nvCxnSpPr>
          <p:spPr>
            <a:xfrm flipH="1">
              <a:off x="6070567" y="5722920"/>
              <a:ext cx="146304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84" name="Group 83"/>
            <p:cNvGrpSpPr/>
            <p:nvPr/>
          </p:nvGrpSpPr>
          <p:grpSpPr>
            <a:xfrm>
              <a:off x="6662465" y="4193291"/>
              <a:ext cx="578507" cy="565480"/>
              <a:chOff x="1321141" y="4565400"/>
              <a:chExt cx="578507" cy="565480"/>
            </a:xfrm>
          </p:grpSpPr>
          <p:sp>
            <p:nvSpPr>
              <p:cNvPr id="85" name="Oval 84"/>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6"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FY2</a:t>
                </a:r>
                <a:endParaRPr lang="en-US" dirty="0"/>
              </a:p>
            </p:txBody>
          </p:sp>
        </p:grpSp>
        <p:cxnSp>
          <p:nvCxnSpPr>
            <p:cNvPr id="87" name="Straight Connector 86"/>
            <p:cNvCxnSpPr/>
            <p:nvPr/>
          </p:nvCxnSpPr>
          <p:spPr>
            <a:xfrm>
              <a:off x="6918643" y="2725195"/>
              <a:ext cx="0" cy="1005840"/>
            </a:xfrm>
            <a:prstGeom prst="line">
              <a:avLst/>
            </a:prstGeom>
            <a:ln w="19050">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88" name="Straight Connector 87"/>
            <p:cNvCxnSpPr/>
            <p:nvPr/>
          </p:nvCxnSpPr>
          <p:spPr>
            <a:xfrm>
              <a:off x="6918643" y="3999357"/>
              <a:ext cx="0" cy="274320"/>
            </a:xfrm>
            <a:prstGeom prst="line">
              <a:avLst/>
            </a:prstGeom>
            <a:ln w="19050">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flipH="1">
              <a:off x="6246465" y="2723217"/>
              <a:ext cx="6400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92" name="Straight Connector 91"/>
            <p:cNvCxnSpPr/>
            <p:nvPr/>
          </p:nvCxnSpPr>
          <p:spPr>
            <a:xfrm flipH="1">
              <a:off x="4231217" y="2701384"/>
              <a:ext cx="5486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a:off x="7533395" y="1086848"/>
              <a:ext cx="0" cy="914400"/>
            </a:xfrm>
            <a:prstGeom prst="line">
              <a:avLst/>
            </a:prstGeom>
            <a:ln w="19050">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94" name="Straight Connector 93"/>
            <p:cNvCxnSpPr/>
            <p:nvPr/>
          </p:nvCxnSpPr>
          <p:spPr>
            <a:xfrm>
              <a:off x="4231217" y="1426562"/>
              <a:ext cx="0" cy="731520"/>
            </a:xfrm>
            <a:prstGeom prst="line">
              <a:avLst/>
            </a:prstGeom>
            <a:ln/>
          </p:spPr>
          <p:style>
            <a:lnRef idx="1">
              <a:schemeClr val="dk1"/>
            </a:lnRef>
            <a:fillRef idx="0">
              <a:schemeClr val="dk1"/>
            </a:fillRef>
            <a:effectRef idx="0">
              <a:schemeClr val="dk1"/>
            </a:effectRef>
            <a:fontRef idx="minor">
              <a:schemeClr val="tx1"/>
            </a:fontRef>
          </p:style>
        </p:cxnSp>
        <p:grpSp>
          <p:nvGrpSpPr>
            <p:cNvPr id="95" name="Group 94"/>
            <p:cNvGrpSpPr/>
            <p:nvPr/>
          </p:nvGrpSpPr>
          <p:grpSpPr>
            <a:xfrm>
              <a:off x="3910522" y="867326"/>
              <a:ext cx="578507" cy="565480"/>
              <a:chOff x="1321141" y="4565400"/>
              <a:chExt cx="578507" cy="565480"/>
            </a:xfrm>
          </p:grpSpPr>
          <p:sp>
            <p:nvSpPr>
              <p:cNvPr id="96" name="Oval 95"/>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7"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E</a:t>
                </a:r>
                <a:endParaRPr lang="en-US" dirty="0"/>
              </a:p>
            </p:txBody>
          </p:sp>
        </p:grpSp>
        <p:grpSp>
          <p:nvGrpSpPr>
            <p:cNvPr id="98" name="Group 97"/>
            <p:cNvGrpSpPr/>
            <p:nvPr/>
          </p:nvGrpSpPr>
          <p:grpSpPr>
            <a:xfrm>
              <a:off x="4858712" y="859809"/>
              <a:ext cx="578507" cy="565480"/>
              <a:chOff x="3304905" y="3918448"/>
              <a:chExt cx="578507" cy="565480"/>
            </a:xfrm>
          </p:grpSpPr>
          <p:sp>
            <p:nvSpPr>
              <p:cNvPr id="99" name="Oval 9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0"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FT</a:t>
                </a:r>
                <a:endParaRPr lang="en-US" dirty="0"/>
              </a:p>
            </p:txBody>
          </p:sp>
        </p:grpSp>
        <p:grpSp>
          <p:nvGrpSpPr>
            <p:cNvPr id="101" name="Group 100"/>
            <p:cNvGrpSpPr/>
            <p:nvPr/>
          </p:nvGrpSpPr>
          <p:grpSpPr>
            <a:xfrm>
              <a:off x="5709646" y="861900"/>
              <a:ext cx="578507" cy="565480"/>
              <a:chOff x="1321141" y="4565400"/>
              <a:chExt cx="578507" cy="565480"/>
            </a:xfrm>
          </p:grpSpPr>
          <p:sp>
            <p:nvSpPr>
              <p:cNvPr id="102" name="Oval 101"/>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3"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cxnSp>
          <p:nvCxnSpPr>
            <p:cNvPr id="105" name="Straight Connector 104"/>
            <p:cNvCxnSpPr/>
            <p:nvPr/>
          </p:nvCxnSpPr>
          <p:spPr>
            <a:xfrm flipH="1">
              <a:off x="4468633" y="1157791"/>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flipH="1">
              <a:off x="5479878" y="1112728"/>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7" name="Straight Connector 106"/>
            <p:cNvCxnSpPr/>
            <p:nvPr/>
          </p:nvCxnSpPr>
          <p:spPr>
            <a:xfrm flipV="1">
              <a:off x="6118338" y="5425464"/>
              <a:ext cx="0" cy="27432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102" idx="4"/>
            </p:cNvCxnSpPr>
            <p:nvPr/>
          </p:nvCxnSpPr>
          <p:spPr>
            <a:xfrm flipH="1">
              <a:off x="5967388" y="1427380"/>
              <a:ext cx="0" cy="299548"/>
            </a:xfrm>
            <a:prstGeom prst="line">
              <a:avLst/>
            </a:prstGeom>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flipH="1">
              <a:off x="5258332" y="5158960"/>
              <a:ext cx="5486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flipH="1">
              <a:off x="5317646" y="2692228"/>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3" name="Straight Connector 112"/>
            <p:cNvCxnSpPr/>
            <p:nvPr/>
          </p:nvCxnSpPr>
          <p:spPr>
            <a:xfrm flipV="1">
              <a:off x="7550817" y="5423152"/>
              <a:ext cx="0" cy="27432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8251237" y="4892444"/>
              <a:ext cx="1128738" cy="646331"/>
            </a:xfrm>
            <a:prstGeom prst="rect">
              <a:avLst/>
            </a:prstGeom>
            <a:noFill/>
          </p:spPr>
          <p:txBody>
            <a:bodyPr wrap="square" rtlCol="0">
              <a:spAutoFit/>
            </a:bodyPr>
            <a:lstStyle/>
            <a:p>
              <a:r>
                <a:rPr lang="en-US" dirty="0" smtClean="0"/>
                <a:t>Ratio </a:t>
              </a:r>
            </a:p>
            <a:p>
              <a:r>
                <a:rPr lang="en-US" dirty="0" smtClean="0"/>
                <a:t>set point</a:t>
              </a:r>
              <a:endParaRPr lang="en-US" dirty="0"/>
            </a:p>
          </p:txBody>
        </p:sp>
        <p:cxnSp>
          <p:nvCxnSpPr>
            <p:cNvPr id="115" name="Straight Arrow Connector 114"/>
            <p:cNvCxnSpPr/>
            <p:nvPr/>
          </p:nvCxnSpPr>
          <p:spPr>
            <a:xfrm rot="5400000">
              <a:off x="8036942" y="4983231"/>
              <a:ext cx="0" cy="428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17" name="TextBox 116"/>
                <p:cNvSpPr txBox="1"/>
                <p:nvPr/>
              </p:nvSpPr>
              <p:spPr>
                <a:xfrm>
                  <a:off x="4377845" y="4281026"/>
                  <a:ext cx="1808630" cy="484172"/>
                </a:xfrm>
                <a:prstGeom prst="rect">
                  <a:avLst/>
                </a:prstGeom>
                <a:noFill/>
              </p:spPr>
              <p:txBody>
                <a:bodyPr wrap="square" rtlCol="0">
                  <a:spAutoFit/>
                </a:bodyPr>
                <a:lstStyle/>
                <a:p>
                  <a:r>
                    <a:rPr lang="en-US" dirty="0" smtClean="0"/>
                    <a:t>Ratio set point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𝐵</m:t>
                          </m:r>
                        </m:num>
                        <m:den>
                          <m:r>
                            <a:rPr lang="en-US" b="0" i="1" smtClean="0">
                              <a:latin typeface="Cambria Math" panose="02040503050406030204" pitchFamily="18" charset="0"/>
                            </a:rPr>
                            <m:t>𝐶</m:t>
                          </m:r>
                        </m:den>
                      </m:f>
                    </m:oMath>
                  </a14:m>
                  <a:endParaRPr lang="en-US" dirty="0"/>
                </a:p>
              </p:txBody>
            </p:sp>
          </mc:Choice>
          <mc:Fallback xmlns="">
            <p:sp>
              <p:nvSpPr>
                <p:cNvPr id="117" name="TextBox 116"/>
                <p:cNvSpPr txBox="1">
                  <a:spLocks noRot="1" noChangeAspect="1" noMove="1" noResize="1" noEditPoints="1" noAdjustHandles="1" noChangeArrowheads="1" noChangeShapeType="1" noTextEdit="1"/>
                </p:cNvSpPr>
                <p:nvPr/>
              </p:nvSpPr>
              <p:spPr>
                <a:xfrm>
                  <a:off x="4377845" y="4281026"/>
                  <a:ext cx="1808630" cy="484172"/>
                </a:xfrm>
                <a:prstGeom prst="rect">
                  <a:avLst/>
                </a:prstGeom>
                <a:blipFill>
                  <a:blip r:embed="rId2"/>
                  <a:stretch>
                    <a:fillRect l="-2694" b="-8861"/>
                  </a:stretch>
                </a:blipFill>
              </p:spPr>
              <p:txBody>
                <a:bodyPr/>
                <a:lstStyle/>
                <a:p>
                  <a:r>
                    <a:rPr lang="en-US">
                      <a:noFill/>
                    </a:rPr>
                    <a:t> </a:t>
                  </a:r>
                </a:p>
              </p:txBody>
            </p:sp>
          </mc:Fallback>
        </mc:AlternateContent>
        <p:sp>
          <p:nvSpPr>
            <p:cNvPr id="118" name="TextBox 117"/>
            <p:cNvSpPr txBox="1"/>
            <p:nvPr/>
          </p:nvSpPr>
          <p:spPr>
            <a:xfrm>
              <a:off x="1483587" y="4512629"/>
              <a:ext cx="2426909" cy="461665"/>
            </a:xfrm>
            <a:prstGeom prst="rect">
              <a:avLst/>
            </a:prstGeom>
            <a:noFill/>
          </p:spPr>
          <p:txBody>
            <a:bodyPr wrap="square" rtlCol="0">
              <a:spAutoFit/>
            </a:bodyPr>
            <a:lstStyle/>
            <a:p>
              <a:r>
                <a:rPr lang="en-US" sz="2400" dirty="0" smtClean="0"/>
                <a:t>A:B:C = 1:2:10</a:t>
              </a:r>
              <a:endParaRPr lang="en-US" sz="2400" dirty="0"/>
            </a:p>
          </p:txBody>
        </p:sp>
      </p:grpSp>
      <mc:AlternateContent xmlns:mc="http://schemas.openxmlformats.org/markup-compatibility/2006" xmlns:a14="http://schemas.microsoft.com/office/drawing/2010/main">
        <mc:Choice Requires="a14">
          <p:sp>
            <p:nvSpPr>
              <p:cNvPr id="120" name="Rectangle 119"/>
              <p:cNvSpPr/>
              <p:nvPr/>
            </p:nvSpPr>
            <p:spPr>
              <a:xfrm>
                <a:off x="8887903" y="5748254"/>
                <a:ext cx="396070"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𝐴</m:t>
                          </m:r>
                        </m:num>
                        <m:den>
                          <m:r>
                            <a:rPr lang="en-US" i="1">
                              <a:latin typeface="Cambria Math" panose="02040503050406030204" pitchFamily="18" charset="0"/>
                            </a:rPr>
                            <m:t>𝐶</m:t>
                          </m:r>
                        </m:den>
                      </m:f>
                    </m:oMath>
                  </m:oMathPara>
                </a14:m>
                <a:endParaRPr lang="en-US" dirty="0"/>
              </a:p>
            </p:txBody>
          </p:sp>
        </mc:Choice>
        <mc:Fallback xmlns="">
          <p:sp>
            <p:nvSpPr>
              <p:cNvPr id="120" name="Rectangle 119"/>
              <p:cNvSpPr>
                <a:spLocks noRot="1" noChangeAspect="1" noMove="1" noResize="1" noEditPoints="1" noAdjustHandles="1" noChangeArrowheads="1" noChangeShapeType="1" noTextEdit="1"/>
              </p:cNvSpPr>
              <p:nvPr/>
            </p:nvSpPr>
            <p:spPr>
              <a:xfrm>
                <a:off x="8887903" y="5748254"/>
                <a:ext cx="396070" cy="610873"/>
              </a:xfrm>
              <a:prstGeom prst="rect">
                <a:avLst/>
              </a:prstGeom>
              <a:blipFill>
                <a:blip r:embed="rId3"/>
                <a:stretch>
                  <a:fillRect/>
                </a:stretch>
              </a:blipFill>
            </p:spPr>
            <p:txBody>
              <a:bodyPr/>
              <a:lstStyle/>
              <a:p>
                <a:r>
                  <a:rPr lang="en-US">
                    <a:noFill/>
                  </a:rPr>
                  <a:t> </a:t>
                </a:r>
              </a:p>
            </p:txBody>
          </p:sp>
        </mc:Fallback>
      </mc:AlternateContent>
      <p:sp>
        <p:nvSpPr>
          <p:cNvPr id="121" name="TextBox 86"/>
          <p:cNvSpPr txBox="1"/>
          <p:nvPr/>
        </p:nvSpPr>
        <p:spPr>
          <a:xfrm>
            <a:off x="695836" y="430053"/>
            <a:ext cx="10058400"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2000" dirty="0" smtClean="0">
                <a:latin typeface="Times New Roman" panose="02020603050405020304" pitchFamily="18" charset="0"/>
                <a:cs typeface="Times New Roman" panose="02020603050405020304" pitchFamily="18" charset="0"/>
              </a:rPr>
              <a:t>Suppose we have three streams A,B and C  as shown in Figure below. The ratio of these streams are A:B:C= 1:2:10. Draw a control loop to adjust the mixed stream at the given ratio.</a:t>
            </a:r>
            <a:endParaRPr lang="en-US" sz="2000" dirty="0">
              <a:latin typeface="Times New Roman" panose="02020603050405020304" pitchFamily="18" charset="0"/>
              <a:cs typeface="Times New Roman" panose="02020603050405020304" pitchFamily="18" charset="0"/>
            </a:endParaRPr>
          </a:p>
        </p:txBody>
      </p:sp>
      <p:sp>
        <p:nvSpPr>
          <p:cNvPr id="122" name="TextBox 121"/>
          <p:cNvSpPr txBox="1"/>
          <p:nvPr/>
        </p:nvSpPr>
        <p:spPr>
          <a:xfrm>
            <a:off x="569321" y="18825"/>
            <a:ext cx="4734232"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Ratio control for three streams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23529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26</a:t>
            </a:fld>
            <a:endParaRPr lang="en-US"/>
          </a:p>
        </p:txBody>
      </p:sp>
      <p:sp>
        <p:nvSpPr>
          <p:cNvPr id="3" name="TextBox 67"/>
          <p:cNvSpPr txBox="1"/>
          <p:nvPr/>
        </p:nvSpPr>
        <p:spPr>
          <a:xfrm>
            <a:off x="618729" y="265111"/>
            <a:ext cx="2569029"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Homework 3</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591568" y="762075"/>
            <a:ext cx="10384972"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Use the Ratio control loop to adjust the ratio of fuel that inlet to the furnace as shown in Figure below.</a:t>
            </a:r>
            <a:endParaRPr lang="en-US" sz="2000" dirty="0">
              <a:latin typeface="Times New Roman" panose="02020603050405020304" pitchFamily="18" charset="0"/>
              <a:cs typeface="Times New Roman" panose="02020603050405020304" pitchFamily="18" charset="0"/>
            </a:endParaRPr>
          </a:p>
        </p:txBody>
      </p:sp>
      <p:grpSp>
        <p:nvGrpSpPr>
          <p:cNvPr id="33" name="Group 32"/>
          <p:cNvGrpSpPr/>
          <p:nvPr/>
        </p:nvGrpSpPr>
        <p:grpSpPr>
          <a:xfrm>
            <a:off x="4277033" y="2340422"/>
            <a:ext cx="6461020" cy="2959516"/>
            <a:chOff x="3805085" y="1767429"/>
            <a:chExt cx="6461020" cy="2959516"/>
          </a:xfrm>
        </p:grpSpPr>
        <p:grpSp>
          <p:nvGrpSpPr>
            <p:cNvPr id="18" name="Group 17"/>
            <p:cNvGrpSpPr/>
            <p:nvPr/>
          </p:nvGrpSpPr>
          <p:grpSpPr>
            <a:xfrm>
              <a:off x="8658647" y="1767429"/>
              <a:ext cx="1607458" cy="2743336"/>
              <a:chOff x="7598229" y="2322286"/>
              <a:chExt cx="1607458" cy="2743336"/>
            </a:xfrm>
          </p:grpSpPr>
          <p:cxnSp>
            <p:nvCxnSpPr>
              <p:cNvPr id="6" name="Straight Connector 5"/>
              <p:cNvCxnSpPr/>
              <p:nvPr/>
            </p:nvCxnSpPr>
            <p:spPr>
              <a:xfrm>
                <a:off x="8142514" y="2322286"/>
                <a:ext cx="0" cy="493485"/>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8730343" y="2336938"/>
                <a:ext cx="0" cy="493485"/>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H="1">
                <a:off x="7612743" y="2815771"/>
                <a:ext cx="529771" cy="754743"/>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flipV="1">
                <a:off x="8730343" y="2830423"/>
                <a:ext cx="475344" cy="74009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612743" y="3570514"/>
                <a:ext cx="0" cy="1480457"/>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9205687" y="3570513"/>
                <a:ext cx="0" cy="1480457"/>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flipV="1">
                <a:off x="7598229" y="5065622"/>
                <a:ext cx="1607458"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22" name="TextBox 21"/>
            <p:cNvSpPr txBox="1"/>
            <p:nvPr/>
          </p:nvSpPr>
          <p:spPr>
            <a:xfrm>
              <a:off x="3815144" y="4265280"/>
              <a:ext cx="955308"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Fuel</a:t>
              </a:r>
              <a:endParaRPr lang="en-US" sz="24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3805085" y="2160710"/>
              <a:ext cx="876936"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Air</a:t>
              </a:r>
              <a:endParaRPr lang="en-US" sz="24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8871219" y="3230764"/>
              <a:ext cx="1260926"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Furnace</a:t>
              </a:r>
              <a:endParaRPr lang="en-US" sz="2400" dirty="0">
                <a:latin typeface="Times New Roman" panose="02020603050405020304" pitchFamily="18" charset="0"/>
                <a:cs typeface="Times New Roman" panose="02020603050405020304" pitchFamily="18" charset="0"/>
              </a:endParaRPr>
            </a:p>
          </p:txBody>
        </p:sp>
        <p:sp>
          <p:nvSpPr>
            <p:cNvPr id="5" name="Oval 4"/>
            <p:cNvSpPr/>
            <p:nvPr/>
          </p:nvSpPr>
          <p:spPr>
            <a:xfrm>
              <a:off x="6784258" y="3071493"/>
              <a:ext cx="766916" cy="78159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7214417" y="3832787"/>
              <a:ext cx="0" cy="69773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7551174" y="3462291"/>
              <a:ext cx="109882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7175088" y="2373754"/>
              <a:ext cx="0" cy="69773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5146836" y="2373754"/>
              <a:ext cx="20208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93537" y="4549454"/>
              <a:ext cx="20208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118041" y="1891582"/>
              <a:ext cx="575187" cy="461665"/>
            </a:xfrm>
            <a:prstGeom prst="rect">
              <a:avLst/>
            </a:prstGeom>
            <a:noFill/>
          </p:spPr>
          <p:txBody>
            <a:bodyPr wrap="square" rtlCol="0">
              <a:spAutoFit/>
            </a:bodyPr>
            <a:lstStyle/>
            <a:p>
              <a:r>
                <a:rPr lang="en-US" sz="2400" b="1" dirty="0" smtClean="0"/>
                <a:t>A</a:t>
              </a:r>
              <a:endParaRPr lang="en-US" sz="2400" b="1" dirty="0"/>
            </a:p>
          </p:txBody>
        </p:sp>
        <p:sp>
          <p:nvSpPr>
            <p:cNvPr id="31" name="TextBox 30"/>
            <p:cNvSpPr txBox="1"/>
            <p:nvPr/>
          </p:nvSpPr>
          <p:spPr>
            <a:xfrm>
              <a:off x="5260836" y="4089573"/>
              <a:ext cx="575187" cy="461665"/>
            </a:xfrm>
            <a:prstGeom prst="rect">
              <a:avLst/>
            </a:prstGeom>
            <a:noFill/>
          </p:spPr>
          <p:txBody>
            <a:bodyPr wrap="square" rtlCol="0">
              <a:spAutoFit/>
            </a:bodyPr>
            <a:lstStyle/>
            <a:p>
              <a:r>
                <a:rPr lang="en-US" sz="2400" b="1" dirty="0" smtClean="0"/>
                <a:t>B</a:t>
              </a:r>
              <a:endParaRPr lang="en-US" sz="2400" b="1" dirty="0"/>
            </a:p>
          </p:txBody>
        </p:sp>
        <p:sp>
          <p:nvSpPr>
            <p:cNvPr id="32" name="TextBox 31"/>
            <p:cNvSpPr txBox="1"/>
            <p:nvPr/>
          </p:nvSpPr>
          <p:spPr>
            <a:xfrm>
              <a:off x="6774452" y="3277708"/>
              <a:ext cx="866864"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mixer</a:t>
              </a:r>
              <a:endParaRPr lang="en-US" sz="20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903614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2856" y="349894"/>
            <a:ext cx="2710229"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altLang="en-US" sz="2400" b="1" dirty="0">
                <a:solidFill>
                  <a:srgbClr val="FF0000"/>
                </a:solidFill>
                <a:latin typeface="Times New Roman" panose="02020603050405020304" pitchFamily="18" charset="0"/>
                <a:cs typeface="Times New Roman" panose="02020603050405020304" pitchFamily="18" charset="0"/>
              </a:rPr>
              <a:t>5</a:t>
            </a:r>
            <a:r>
              <a:rPr lang="en-US" altLang="en-US" sz="2400" b="1" dirty="0" smtClean="0">
                <a:solidFill>
                  <a:srgbClr val="FF0000"/>
                </a:solidFill>
                <a:latin typeface="Times New Roman" panose="02020603050405020304" pitchFamily="18" charset="0"/>
                <a:cs typeface="Times New Roman" panose="02020603050405020304" pitchFamily="18" charset="0"/>
              </a:rPr>
              <a:t>- </a:t>
            </a:r>
            <a:r>
              <a:rPr lang="en-US" altLang="en-US" sz="2400" b="1" dirty="0">
                <a:solidFill>
                  <a:srgbClr val="FF0000"/>
                </a:solidFill>
                <a:latin typeface="Times New Roman" panose="02020603050405020304" pitchFamily="18" charset="0"/>
                <a:cs typeface="Times New Roman" panose="02020603050405020304" pitchFamily="18" charset="0"/>
              </a:rPr>
              <a:t>Cascade Control</a:t>
            </a:r>
          </a:p>
        </p:txBody>
      </p:sp>
      <p:sp>
        <p:nvSpPr>
          <p:cNvPr id="37" name="TextBox 36"/>
          <p:cNvSpPr txBox="1"/>
          <p:nvPr/>
        </p:nvSpPr>
        <p:spPr>
          <a:xfrm>
            <a:off x="344714" y="858508"/>
            <a:ext cx="4978399" cy="2169825"/>
          </a:xfrm>
          <a:prstGeom prst="rect">
            <a:avLst/>
          </a:prstGeom>
          <a:noFill/>
        </p:spPr>
        <p:txBody>
          <a:bodyPr wrap="square" rtlCol="0">
            <a:spAutoFit/>
          </a:bodyPr>
          <a:lstStyle/>
          <a:p>
            <a:pPr>
              <a:lnSpc>
                <a:spcPct val="150000"/>
              </a:lnSpc>
            </a:pPr>
            <a:r>
              <a:rPr lang="en-US" dirty="0" smtClean="0">
                <a:latin typeface="Times New Roman" panose="02020603050405020304" pitchFamily="18" charset="0"/>
                <a:cs typeface="Times New Roman" panose="02020603050405020304" pitchFamily="18" charset="0"/>
              </a:rPr>
              <a:t>Cascade control consists of two loops ; primary loop and secondary loop.</a:t>
            </a:r>
          </a:p>
          <a:p>
            <a:pPr>
              <a:lnSpc>
                <a:spcPct val="150000"/>
              </a:lnSpc>
            </a:pPr>
            <a:r>
              <a:rPr lang="en-US" dirty="0" smtClean="0">
                <a:latin typeface="Times New Roman" panose="02020603050405020304" pitchFamily="18" charset="0"/>
                <a:cs typeface="Times New Roman" panose="02020603050405020304" pitchFamily="18" charset="0"/>
              </a:rPr>
              <a:t>Primary loop is constructed on the variable to be controlled while the secondary loop is constructed on the manipulating variable. </a:t>
            </a:r>
            <a:endParaRPr lang="en-US" dirty="0">
              <a:latin typeface="Times New Roman" panose="02020603050405020304" pitchFamily="18" charset="0"/>
              <a:cs typeface="Times New Roman" panose="02020603050405020304" pitchFamily="18" charset="0"/>
            </a:endParaRPr>
          </a:p>
        </p:txBody>
      </p:sp>
      <p:sp>
        <p:nvSpPr>
          <p:cNvPr id="41" name="TextBox 40"/>
          <p:cNvSpPr txBox="1"/>
          <p:nvPr/>
        </p:nvSpPr>
        <p:spPr>
          <a:xfrm>
            <a:off x="330200" y="3025810"/>
            <a:ext cx="4818743" cy="2400657"/>
          </a:xfrm>
          <a:prstGeom prst="rect">
            <a:avLst/>
          </a:prstGeom>
          <a:noFill/>
        </p:spPr>
        <p:txBody>
          <a:bodyPr wrap="square" rtlCol="0">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Consider the shell and tube heat exchanger  in Fig. beside. Suppose we want to control the outlet temperature T</a:t>
            </a:r>
            <a:r>
              <a:rPr lang="en-US" sz="2000" baseline="-25000" dirty="0" smtClean="0">
                <a:latin typeface="Times New Roman" panose="02020603050405020304" pitchFamily="18" charset="0"/>
                <a:cs typeface="Times New Roman" panose="02020603050405020304" pitchFamily="18" charset="0"/>
              </a:rPr>
              <a:t>2</a:t>
            </a:r>
            <a:r>
              <a:rPr lang="en-US" sz="2000" dirty="0" smtClean="0">
                <a:latin typeface="Times New Roman" panose="02020603050405020304" pitchFamily="18" charset="0"/>
                <a:cs typeface="Times New Roman" panose="02020603050405020304" pitchFamily="18" charset="0"/>
              </a:rPr>
              <a:t> at a certain value by  manipulating variable  mi using cascade control.</a:t>
            </a:r>
            <a:endParaRPr lang="en-US" sz="2000" dirty="0">
              <a:latin typeface="Times New Roman" panose="02020603050405020304" pitchFamily="18" charset="0"/>
              <a:cs typeface="Times New Roman" panose="02020603050405020304" pitchFamily="18" charset="0"/>
            </a:endParaRPr>
          </a:p>
        </p:txBody>
      </p:sp>
      <p:grpSp>
        <p:nvGrpSpPr>
          <p:cNvPr id="112" name="Group 111"/>
          <p:cNvGrpSpPr/>
          <p:nvPr/>
        </p:nvGrpSpPr>
        <p:grpSpPr>
          <a:xfrm>
            <a:off x="5868072" y="527354"/>
            <a:ext cx="5965289" cy="5705651"/>
            <a:chOff x="5868072" y="527354"/>
            <a:chExt cx="5965289" cy="5705651"/>
          </a:xfrm>
        </p:grpSpPr>
        <p:sp>
          <p:nvSpPr>
            <p:cNvPr id="43" name="TextBox 42"/>
            <p:cNvSpPr txBox="1"/>
            <p:nvPr/>
          </p:nvSpPr>
          <p:spPr>
            <a:xfrm>
              <a:off x="8596757" y="5832895"/>
              <a:ext cx="1103086"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m</a:t>
              </a:r>
              <a:r>
                <a:rPr lang="en-US" sz="2000" dirty="0" smtClean="0">
                  <a:latin typeface="Times New Roman" panose="02020603050405020304" pitchFamily="18" charset="0"/>
                  <a:cs typeface="Times New Roman" panose="02020603050405020304" pitchFamily="18" charset="0"/>
                </a:rPr>
                <a:t>o , to</a:t>
              </a:r>
              <a:endParaRPr lang="en-US" sz="2000" dirty="0">
                <a:latin typeface="Times New Roman" panose="02020603050405020304" pitchFamily="18" charset="0"/>
                <a:cs typeface="Times New Roman" panose="02020603050405020304" pitchFamily="18" charset="0"/>
              </a:endParaRPr>
            </a:p>
          </p:txBody>
        </p:sp>
        <p:grpSp>
          <p:nvGrpSpPr>
            <p:cNvPr id="111" name="Group 110"/>
            <p:cNvGrpSpPr/>
            <p:nvPr/>
          </p:nvGrpSpPr>
          <p:grpSpPr>
            <a:xfrm>
              <a:off x="5868072" y="527354"/>
              <a:ext cx="5965289" cy="5191297"/>
              <a:chOff x="5868072" y="527354"/>
              <a:chExt cx="5965289" cy="5191297"/>
            </a:xfrm>
          </p:grpSpPr>
          <p:grpSp>
            <p:nvGrpSpPr>
              <p:cNvPr id="87" name="Group 86"/>
              <p:cNvGrpSpPr/>
              <p:nvPr/>
            </p:nvGrpSpPr>
            <p:grpSpPr>
              <a:xfrm rot="5400000">
                <a:off x="7450960" y="2770914"/>
                <a:ext cx="672281" cy="611389"/>
                <a:chOff x="3493657" y="5191820"/>
                <a:chExt cx="672281" cy="611389"/>
              </a:xfrm>
            </p:grpSpPr>
            <p:sp>
              <p:nvSpPr>
                <p:cNvPr id="71" name="Flowchart: Collate 70"/>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72" name="Flowchart: Delay 71"/>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73" name="Straight Connector 72"/>
                <p:cNvCxnSpPr>
                  <a:stCxn id="71" idx="1"/>
                  <a:endCxn id="72"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47" name="Straight Connector 46"/>
              <p:cNvCxnSpPr/>
              <p:nvPr/>
            </p:nvCxnSpPr>
            <p:spPr>
              <a:xfrm flipH="1">
                <a:off x="9021300" y="2418628"/>
                <a:ext cx="0" cy="640080"/>
              </a:xfrm>
              <a:prstGeom prst="line">
                <a:avLst/>
              </a:prstGeom>
              <a:ln w="19050"/>
            </p:spPr>
            <p:style>
              <a:lnRef idx="1">
                <a:schemeClr val="dk1"/>
              </a:lnRef>
              <a:fillRef idx="0">
                <a:schemeClr val="dk1"/>
              </a:fillRef>
              <a:effectRef idx="0">
                <a:schemeClr val="dk1"/>
              </a:effectRef>
              <a:fontRef idx="minor">
                <a:schemeClr val="tx1"/>
              </a:fontRef>
            </p:style>
          </p:cxnSp>
          <p:grpSp>
            <p:nvGrpSpPr>
              <p:cNvPr id="96" name="Group 95"/>
              <p:cNvGrpSpPr/>
              <p:nvPr/>
            </p:nvGrpSpPr>
            <p:grpSpPr>
              <a:xfrm>
                <a:off x="8881523" y="2541045"/>
                <a:ext cx="231327" cy="173160"/>
                <a:chOff x="2088688" y="5706465"/>
                <a:chExt cx="231327" cy="173160"/>
              </a:xfrm>
            </p:grpSpPr>
            <p:cxnSp>
              <p:nvCxnSpPr>
                <p:cNvPr id="67" name="Straight Connector 66"/>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cxnSp>
            <p:nvCxnSpPr>
              <p:cNvPr id="54" name="Straight Connector 53"/>
              <p:cNvCxnSpPr/>
              <p:nvPr/>
            </p:nvCxnSpPr>
            <p:spPr>
              <a:xfrm flipH="1">
                <a:off x="8374309" y="2112732"/>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 name="Rectangle 4"/>
              <p:cNvSpPr/>
              <p:nvPr/>
            </p:nvSpPr>
            <p:spPr>
              <a:xfrm>
                <a:off x="7334014" y="4325279"/>
                <a:ext cx="1988457" cy="5950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45328" y="4100308"/>
                <a:ext cx="188686" cy="10450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322471" y="4100308"/>
                <a:ext cx="188686" cy="10450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500928" y="4122079"/>
                <a:ext cx="210458" cy="203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810842" y="4920365"/>
                <a:ext cx="210458" cy="203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7334014" y="4447696"/>
                <a:ext cx="1988457" cy="36288"/>
                <a:chOff x="6842757" y="4209143"/>
                <a:chExt cx="1988457" cy="36288"/>
              </a:xfrm>
            </p:grpSpPr>
            <p:cxnSp>
              <p:nvCxnSpPr>
                <p:cNvPr id="19" name="Straight Connector 18"/>
                <p:cNvCxnSpPr/>
                <p:nvPr/>
              </p:nvCxnSpPr>
              <p:spPr>
                <a:xfrm>
                  <a:off x="6842757" y="4209143"/>
                  <a:ext cx="1988457"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6842757" y="4245431"/>
                  <a:ext cx="1988457" cy="0"/>
                </a:xfrm>
                <a:prstGeom prst="line">
                  <a:avLst/>
                </a:prstGeom>
              </p:spPr>
              <p:style>
                <a:lnRef idx="1">
                  <a:schemeClr val="dk1"/>
                </a:lnRef>
                <a:fillRef idx="0">
                  <a:schemeClr val="dk1"/>
                </a:fillRef>
                <a:effectRef idx="0">
                  <a:schemeClr val="dk1"/>
                </a:effectRef>
                <a:fontRef idx="minor">
                  <a:schemeClr val="tx1"/>
                </a:fontRef>
              </p:style>
            </p:cxnSp>
          </p:grpSp>
          <p:grpSp>
            <p:nvGrpSpPr>
              <p:cNvPr id="22" name="Group 21"/>
              <p:cNvGrpSpPr/>
              <p:nvPr/>
            </p:nvGrpSpPr>
            <p:grpSpPr>
              <a:xfrm>
                <a:off x="7334014" y="4604198"/>
                <a:ext cx="1988457" cy="36288"/>
                <a:chOff x="6842757" y="4209143"/>
                <a:chExt cx="1988457" cy="36288"/>
              </a:xfrm>
            </p:grpSpPr>
            <p:cxnSp>
              <p:nvCxnSpPr>
                <p:cNvPr id="23" name="Straight Connector 22"/>
                <p:cNvCxnSpPr/>
                <p:nvPr/>
              </p:nvCxnSpPr>
              <p:spPr>
                <a:xfrm>
                  <a:off x="6842757" y="4209143"/>
                  <a:ext cx="1988457"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6842757" y="4245431"/>
                  <a:ext cx="1988457" cy="0"/>
                </a:xfrm>
                <a:prstGeom prst="line">
                  <a:avLst/>
                </a:prstGeom>
              </p:spPr>
              <p:style>
                <a:lnRef idx="1">
                  <a:schemeClr val="dk1"/>
                </a:lnRef>
                <a:fillRef idx="0">
                  <a:schemeClr val="dk1"/>
                </a:fillRef>
                <a:effectRef idx="0">
                  <a:schemeClr val="dk1"/>
                </a:effectRef>
                <a:fontRef idx="minor">
                  <a:schemeClr val="tx1"/>
                </a:fontRef>
              </p:style>
            </p:cxnSp>
          </p:grpSp>
          <p:grpSp>
            <p:nvGrpSpPr>
              <p:cNvPr id="25" name="Group 24"/>
              <p:cNvGrpSpPr/>
              <p:nvPr/>
            </p:nvGrpSpPr>
            <p:grpSpPr>
              <a:xfrm>
                <a:off x="7334014" y="4776796"/>
                <a:ext cx="1988457" cy="36288"/>
                <a:chOff x="6842757" y="4209143"/>
                <a:chExt cx="1988457" cy="36288"/>
              </a:xfrm>
            </p:grpSpPr>
            <p:cxnSp>
              <p:nvCxnSpPr>
                <p:cNvPr id="26" name="Straight Connector 25"/>
                <p:cNvCxnSpPr/>
                <p:nvPr/>
              </p:nvCxnSpPr>
              <p:spPr>
                <a:xfrm>
                  <a:off x="6842757" y="4209143"/>
                  <a:ext cx="1988457"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6842757" y="4245431"/>
                  <a:ext cx="1988457" cy="0"/>
                </a:xfrm>
                <a:prstGeom prst="line">
                  <a:avLst/>
                </a:prstGeom>
              </p:spPr>
              <p:style>
                <a:lnRef idx="1">
                  <a:schemeClr val="dk1"/>
                </a:lnRef>
                <a:fillRef idx="0">
                  <a:schemeClr val="dk1"/>
                </a:fillRef>
                <a:effectRef idx="0">
                  <a:schemeClr val="dk1"/>
                </a:effectRef>
                <a:fontRef idx="minor">
                  <a:schemeClr val="tx1"/>
                </a:fontRef>
              </p:style>
            </p:cxnSp>
          </p:grpSp>
          <p:cxnSp>
            <p:nvCxnSpPr>
              <p:cNvPr id="29" name="Straight Arrow Connector 28"/>
              <p:cNvCxnSpPr/>
              <p:nvPr/>
            </p:nvCxnSpPr>
            <p:spPr>
              <a:xfrm>
                <a:off x="7623933" y="1692818"/>
                <a:ext cx="0" cy="23774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8916071" y="5145336"/>
                <a:ext cx="0" cy="57331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a:endCxn id="6" idx="1"/>
              </p:cNvCxnSpPr>
              <p:nvPr/>
            </p:nvCxnSpPr>
            <p:spPr>
              <a:xfrm>
                <a:off x="6172871" y="4604198"/>
                <a:ext cx="972457"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9511157" y="4604198"/>
                <a:ext cx="972457"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7065499" y="949499"/>
                <a:ext cx="870857" cy="369332"/>
              </a:xfrm>
              <a:prstGeom prst="rect">
                <a:avLst/>
              </a:prstGeom>
              <a:noFill/>
            </p:spPr>
            <p:txBody>
              <a:bodyPr wrap="square" rtlCol="0">
                <a:spAutoFit/>
              </a:bodyPr>
              <a:lstStyle/>
              <a:p>
                <a:r>
                  <a:rPr lang="en-US" dirty="0" smtClean="0"/>
                  <a:t>Steam</a:t>
                </a:r>
                <a:endParaRPr lang="en-US" dirty="0"/>
              </a:p>
            </p:txBody>
          </p:sp>
          <p:sp>
            <p:nvSpPr>
              <p:cNvPr id="35" name="TextBox 34"/>
              <p:cNvSpPr txBox="1"/>
              <p:nvPr/>
            </p:nvSpPr>
            <p:spPr>
              <a:xfrm>
                <a:off x="5868072" y="4776796"/>
                <a:ext cx="870857" cy="646331"/>
              </a:xfrm>
              <a:prstGeom prst="rect">
                <a:avLst/>
              </a:prstGeom>
              <a:noFill/>
            </p:spPr>
            <p:txBody>
              <a:bodyPr wrap="square" rtlCol="0">
                <a:spAutoFit/>
              </a:bodyPr>
              <a:lstStyle/>
              <a:p>
                <a:pPr algn="ctr"/>
                <a:r>
                  <a:rPr lang="en-US" dirty="0" smtClean="0"/>
                  <a:t>Fluid in  T</a:t>
                </a:r>
                <a:r>
                  <a:rPr lang="en-US" baseline="-25000" dirty="0" smtClean="0"/>
                  <a:t>1</a:t>
                </a:r>
                <a:endParaRPr lang="en-US" baseline="-25000" dirty="0"/>
              </a:p>
            </p:txBody>
          </p:sp>
          <p:sp>
            <p:nvSpPr>
              <p:cNvPr id="36" name="TextBox 35"/>
              <p:cNvSpPr txBox="1"/>
              <p:nvPr/>
            </p:nvSpPr>
            <p:spPr>
              <a:xfrm>
                <a:off x="10686813" y="4236951"/>
                <a:ext cx="1077687" cy="646331"/>
              </a:xfrm>
              <a:prstGeom prst="rect">
                <a:avLst/>
              </a:prstGeom>
              <a:noFill/>
            </p:spPr>
            <p:txBody>
              <a:bodyPr wrap="square" rtlCol="0">
                <a:spAutoFit/>
              </a:bodyPr>
              <a:lstStyle/>
              <a:p>
                <a:pPr algn="ctr"/>
                <a:r>
                  <a:rPr lang="en-US" dirty="0" smtClean="0"/>
                  <a:t>Fluid out  T</a:t>
                </a:r>
                <a:r>
                  <a:rPr lang="en-US" baseline="-25000" dirty="0" smtClean="0"/>
                  <a:t>2</a:t>
                </a:r>
                <a:endParaRPr lang="en-US" baseline="-25000" dirty="0"/>
              </a:p>
            </p:txBody>
          </p:sp>
          <p:sp>
            <p:nvSpPr>
              <p:cNvPr id="42" name="TextBox 41"/>
              <p:cNvSpPr txBox="1"/>
              <p:nvPr/>
            </p:nvSpPr>
            <p:spPr>
              <a:xfrm>
                <a:off x="6770136" y="1305770"/>
                <a:ext cx="870857" cy="400110"/>
              </a:xfrm>
              <a:prstGeom prst="rect">
                <a:avLst/>
              </a:prstGeom>
              <a:noFill/>
            </p:spPr>
            <p:txBody>
              <a:bodyPr wrap="square" rtlCol="0">
                <a:spAutoFit/>
              </a:bodyPr>
              <a:lstStyle/>
              <a:p>
                <a:r>
                  <a:rPr lang="en-US" sz="2000" dirty="0" smtClean="0"/>
                  <a:t>mi, </a:t>
                </a:r>
                <a:r>
                  <a:rPr lang="en-US" sz="2000" dirty="0" err="1" smtClean="0"/>
                  <a:t>ti</a:t>
                </a:r>
                <a:endParaRPr lang="en-US" sz="2000" dirty="0"/>
              </a:p>
            </p:txBody>
          </p:sp>
          <p:grpSp>
            <p:nvGrpSpPr>
              <p:cNvPr id="75" name="Group 74"/>
              <p:cNvGrpSpPr/>
              <p:nvPr/>
            </p:nvGrpSpPr>
            <p:grpSpPr>
              <a:xfrm>
                <a:off x="9823007" y="2748845"/>
                <a:ext cx="578507" cy="565480"/>
                <a:chOff x="3304905" y="3918448"/>
                <a:chExt cx="578507" cy="565480"/>
              </a:xfrm>
            </p:grpSpPr>
            <p:sp>
              <p:nvSpPr>
                <p:cNvPr id="69" name="Oval 6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0"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a:t>
                  </a:r>
                  <a:r>
                    <a:rPr lang="en-US" dirty="0" err="1" smtClean="0"/>
                    <a:t>T</a:t>
                  </a:r>
                  <a:endParaRPr lang="en-US" dirty="0"/>
                </a:p>
              </p:txBody>
            </p:sp>
          </p:grpSp>
          <p:cxnSp>
            <p:nvCxnSpPr>
              <p:cNvPr id="50" name="Straight Arrow Connector 49"/>
              <p:cNvCxnSpPr/>
              <p:nvPr/>
            </p:nvCxnSpPr>
            <p:spPr>
              <a:xfrm flipH="1">
                <a:off x="10450335" y="2078255"/>
                <a:ext cx="47295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10112921" y="3341428"/>
                <a:ext cx="0" cy="27432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10101580" y="4136128"/>
                <a:ext cx="0" cy="439041"/>
              </a:xfrm>
              <a:prstGeom prst="line">
                <a:avLst/>
              </a:prstGeom>
              <a:ln/>
            </p:spPr>
            <p:style>
              <a:lnRef idx="1">
                <a:schemeClr val="dk1"/>
              </a:lnRef>
              <a:fillRef idx="0">
                <a:schemeClr val="dk1"/>
              </a:fillRef>
              <a:effectRef idx="0">
                <a:schemeClr val="dk1"/>
              </a:effectRef>
              <a:fontRef idx="minor">
                <a:schemeClr val="tx1"/>
              </a:fontRef>
            </p:style>
          </p:cxnSp>
          <p:grpSp>
            <p:nvGrpSpPr>
              <p:cNvPr id="74" name="Group 73"/>
              <p:cNvGrpSpPr/>
              <p:nvPr/>
            </p:nvGrpSpPr>
            <p:grpSpPr>
              <a:xfrm>
                <a:off x="9812327" y="3642442"/>
                <a:ext cx="578507" cy="565480"/>
                <a:chOff x="1321141" y="4565400"/>
                <a:chExt cx="578507" cy="565480"/>
              </a:xfrm>
            </p:grpSpPr>
            <p:sp>
              <p:nvSpPr>
                <p:cNvPr id="63" name="Oval 62"/>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4"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E</a:t>
                  </a:r>
                  <a:endParaRPr lang="en-US" dirty="0"/>
                </a:p>
              </p:txBody>
            </p:sp>
          </p:grpSp>
          <p:sp>
            <p:nvSpPr>
              <p:cNvPr id="77" name="TextBox 76"/>
              <p:cNvSpPr txBox="1"/>
              <p:nvPr/>
            </p:nvSpPr>
            <p:spPr>
              <a:xfrm>
                <a:off x="10692394" y="1660008"/>
                <a:ext cx="1072106" cy="369332"/>
              </a:xfrm>
              <a:prstGeom prst="rect">
                <a:avLst/>
              </a:prstGeom>
              <a:noFill/>
            </p:spPr>
            <p:txBody>
              <a:bodyPr wrap="square" rtlCol="0">
                <a:spAutoFit/>
              </a:bodyPr>
              <a:lstStyle/>
              <a:p>
                <a:r>
                  <a:rPr lang="en-US" dirty="0" smtClean="0"/>
                  <a:t>Set point</a:t>
                </a:r>
                <a:endParaRPr lang="en-US" dirty="0"/>
              </a:p>
            </p:txBody>
          </p:sp>
          <p:cxnSp>
            <p:nvCxnSpPr>
              <p:cNvPr id="78" name="Straight Connector 77"/>
              <p:cNvCxnSpPr/>
              <p:nvPr/>
            </p:nvCxnSpPr>
            <p:spPr>
              <a:xfrm flipH="1" flipV="1">
                <a:off x="7606157" y="2108754"/>
                <a:ext cx="457200" cy="0"/>
              </a:xfrm>
              <a:prstGeom prst="line">
                <a:avLst/>
              </a:prstGeom>
              <a:ln/>
            </p:spPr>
            <p:style>
              <a:lnRef idx="1">
                <a:schemeClr val="dk1"/>
              </a:lnRef>
              <a:fillRef idx="0">
                <a:schemeClr val="dk1"/>
              </a:fillRef>
              <a:effectRef idx="0">
                <a:schemeClr val="dk1"/>
              </a:effectRef>
              <a:fontRef idx="minor">
                <a:schemeClr val="tx1"/>
              </a:fontRef>
            </p:style>
          </p:cxnSp>
          <p:grpSp>
            <p:nvGrpSpPr>
              <p:cNvPr id="80" name="Group 79"/>
              <p:cNvGrpSpPr/>
              <p:nvPr/>
            </p:nvGrpSpPr>
            <p:grpSpPr>
              <a:xfrm>
                <a:off x="7916995" y="1833334"/>
                <a:ext cx="578507" cy="565480"/>
                <a:chOff x="1321141" y="4565400"/>
                <a:chExt cx="578507" cy="565480"/>
              </a:xfrm>
            </p:grpSpPr>
            <p:sp>
              <p:nvSpPr>
                <p:cNvPr id="81" name="Oval 80"/>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2"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T</a:t>
                  </a:r>
                  <a:endParaRPr lang="en-US" dirty="0"/>
                </a:p>
              </p:txBody>
            </p:sp>
          </p:grpSp>
          <p:grpSp>
            <p:nvGrpSpPr>
              <p:cNvPr id="83" name="Group 82"/>
              <p:cNvGrpSpPr/>
              <p:nvPr/>
            </p:nvGrpSpPr>
            <p:grpSpPr>
              <a:xfrm>
                <a:off x="8740069" y="1853148"/>
                <a:ext cx="578507" cy="565480"/>
                <a:chOff x="1321141" y="4565400"/>
                <a:chExt cx="578507" cy="565480"/>
              </a:xfrm>
            </p:grpSpPr>
            <p:sp>
              <p:nvSpPr>
                <p:cNvPr id="84" name="Oval 83"/>
                <p:cNvSpPr/>
                <p:nvPr/>
              </p:nvSpPr>
              <p:spPr>
                <a:xfrm>
                  <a:off x="1321141" y="4565400"/>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5" name="TextBox 90"/>
                <p:cNvSpPr txBox="1"/>
                <p:nvPr/>
              </p:nvSpPr>
              <p:spPr>
                <a:xfrm>
                  <a:off x="1326271" y="4656154"/>
                  <a:ext cx="57337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grpSp>
            <p:nvGrpSpPr>
              <p:cNvPr id="88" name="Group 87"/>
              <p:cNvGrpSpPr/>
              <p:nvPr/>
            </p:nvGrpSpPr>
            <p:grpSpPr>
              <a:xfrm>
                <a:off x="9835341" y="1829992"/>
                <a:ext cx="578507" cy="565480"/>
                <a:chOff x="3304905" y="3918448"/>
                <a:chExt cx="578507" cy="565480"/>
              </a:xfrm>
            </p:grpSpPr>
            <p:sp>
              <p:nvSpPr>
                <p:cNvPr id="89" name="Oval 8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0"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C</a:t>
                  </a:r>
                  <a:endParaRPr lang="en-US" dirty="0"/>
                </a:p>
              </p:txBody>
            </p:sp>
          </p:grpSp>
          <p:cxnSp>
            <p:nvCxnSpPr>
              <p:cNvPr id="91" name="Straight Connector 90"/>
              <p:cNvCxnSpPr/>
              <p:nvPr/>
            </p:nvCxnSpPr>
            <p:spPr>
              <a:xfrm flipH="1" flipV="1">
                <a:off x="10101580" y="2389382"/>
                <a:ext cx="0" cy="27432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a:off x="9318576" y="2100339"/>
                <a:ext cx="59793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8082787" y="3076606"/>
                <a:ext cx="914400"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97" name="Group 96"/>
              <p:cNvGrpSpPr/>
              <p:nvPr/>
            </p:nvGrpSpPr>
            <p:grpSpPr>
              <a:xfrm>
                <a:off x="8916973" y="2751917"/>
                <a:ext cx="231327" cy="173160"/>
                <a:chOff x="2088688" y="5706465"/>
                <a:chExt cx="231327" cy="173160"/>
              </a:xfrm>
            </p:grpSpPr>
            <p:cxnSp>
              <p:nvCxnSpPr>
                <p:cNvPr id="98" name="Straight Connector 97"/>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8168829" y="2972128"/>
                <a:ext cx="231327" cy="173160"/>
                <a:chOff x="2088688" y="5706465"/>
                <a:chExt cx="231327" cy="173160"/>
              </a:xfrm>
            </p:grpSpPr>
            <p:cxnSp>
              <p:nvCxnSpPr>
                <p:cNvPr id="101" name="Straight Connector 100"/>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02" name="Straight Connector 101"/>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03" name="Group 102"/>
              <p:cNvGrpSpPr/>
              <p:nvPr/>
            </p:nvGrpSpPr>
            <p:grpSpPr>
              <a:xfrm>
                <a:off x="8533694" y="3008614"/>
                <a:ext cx="231327" cy="173160"/>
                <a:chOff x="2088688" y="5706465"/>
                <a:chExt cx="231327" cy="173160"/>
              </a:xfrm>
            </p:grpSpPr>
            <p:cxnSp>
              <p:nvCxnSpPr>
                <p:cNvPr id="104" name="Straight Connector 103"/>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sp>
            <p:nvSpPr>
              <p:cNvPr id="106" name="TextBox 105"/>
              <p:cNvSpPr txBox="1"/>
              <p:nvPr/>
            </p:nvSpPr>
            <p:spPr>
              <a:xfrm>
                <a:off x="10238182" y="527354"/>
                <a:ext cx="1595179" cy="830997"/>
              </a:xfrm>
              <a:prstGeom prst="rect">
                <a:avLst/>
              </a:prstGeom>
              <a:noFill/>
            </p:spPr>
            <p:txBody>
              <a:bodyPr wrap="square" rtlCol="0">
                <a:spAutoFit/>
              </a:bodyPr>
              <a:lstStyle/>
              <a:p>
                <a:pPr algn="ctr"/>
                <a:r>
                  <a:rPr lang="en-US" sz="1600" i="1" dirty="0" smtClean="0">
                    <a:solidFill>
                      <a:srgbClr val="00CC00"/>
                    </a:solidFill>
                  </a:rPr>
                  <a:t>Temperature controller primary </a:t>
                </a:r>
                <a:endParaRPr lang="en-US" sz="1600" i="1" dirty="0">
                  <a:solidFill>
                    <a:srgbClr val="00CC00"/>
                  </a:solidFill>
                </a:endParaRPr>
              </a:p>
            </p:txBody>
          </p:sp>
          <p:sp>
            <p:nvSpPr>
              <p:cNvPr id="107" name="TextBox 106"/>
              <p:cNvSpPr txBox="1"/>
              <p:nvPr/>
            </p:nvSpPr>
            <p:spPr>
              <a:xfrm>
                <a:off x="8517946" y="695575"/>
                <a:ext cx="1595179" cy="584775"/>
              </a:xfrm>
              <a:prstGeom prst="rect">
                <a:avLst/>
              </a:prstGeom>
              <a:noFill/>
            </p:spPr>
            <p:txBody>
              <a:bodyPr wrap="square" rtlCol="0">
                <a:spAutoFit/>
              </a:bodyPr>
              <a:lstStyle/>
              <a:p>
                <a:pPr algn="ctr"/>
                <a:r>
                  <a:rPr lang="en-US" sz="1600" i="1" dirty="0" smtClean="0">
                    <a:solidFill>
                      <a:srgbClr val="00CC00"/>
                    </a:solidFill>
                  </a:rPr>
                  <a:t>Flow controller secondary </a:t>
                </a:r>
                <a:endParaRPr lang="en-US" sz="1600" i="1" dirty="0">
                  <a:solidFill>
                    <a:srgbClr val="00CC00"/>
                  </a:solidFill>
                </a:endParaRPr>
              </a:p>
            </p:txBody>
          </p:sp>
          <p:cxnSp>
            <p:nvCxnSpPr>
              <p:cNvPr id="109" name="Curved Connector 108"/>
              <p:cNvCxnSpPr/>
              <p:nvPr/>
            </p:nvCxnSpPr>
            <p:spPr>
              <a:xfrm rot="5400000">
                <a:off x="9027814" y="1440991"/>
                <a:ext cx="471641" cy="306360"/>
              </a:xfrm>
              <a:prstGeom prst="curvedConnector3">
                <a:avLst/>
              </a:prstGeom>
              <a:ln>
                <a:solidFill>
                  <a:srgbClr val="00CC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Curved Connector 109"/>
              <p:cNvCxnSpPr/>
              <p:nvPr/>
            </p:nvCxnSpPr>
            <p:spPr>
              <a:xfrm rot="5400000">
                <a:off x="10196271" y="1434906"/>
                <a:ext cx="471641" cy="306360"/>
              </a:xfrm>
              <a:prstGeom prst="curvedConnector3">
                <a:avLst/>
              </a:prstGeom>
              <a:ln>
                <a:solidFill>
                  <a:srgbClr val="00CC00"/>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3" name="Rectangle 2"/>
          <p:cNvSpPr/>
          <p:nvPr/>
        </p:nvSpPr>
        <p:spPr>
          <a:xfrm>
            <a:off x="11263511" y="5965309"/>
            <a:ext cx="418704" cy="369332"/>
          </a:xfrm>
          <a:prstGeom prst="rect">
            <a:avLst/>
          </a:prstGeom>
        </p:spPr>
        <p:txBody>
          <a:bodyPr wrap="none">
            <a:spAutoFit/>
          </a:bodyPr>
          <a:lstStyle/>
          <a:p>
            <a:fld id="{C1227082-9623-4AB1-B9BE-6FF402288CC8}" type="slidenum">
              <a:rPr lang="en-US">
                <a:solidFill>
                  <a:srgbClr val="FF0000"/>
                </a:solidFill>
              </a:rPr>
              <a:pPr/>
              <a:t>27</a:t>
            </a:fld>
            <a:endParaRPr lang="en-US" dirty="0">
              <a:solidFill>
                <a:srgbClr val="FF0000"/>
              </a:solidFill>
            </a:endParaRPr>
          </a:p>
        </p:txBody>
      </p:sp>
    </p:spTree>
    <p:extLst>
      <p:ext uri="{BB962C8B-B14F-4D97-AF65-F5344CB8AC3E}">
        <p14:creationId xmlns:p14="http://schemas.microsoft.com/office/powerpoint/2010/main" val="41948008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28</a:t>
            </a:fld>
            <a:endParaRPr lang="en-US"/>
          </a:p>
        </p:txBody>
      </p:sp>
      <p:sp>
        <p:nvSpPr>
          <p:cNvPr id="3" name="Rectangle 2"/>
          <p:cNvSpPr>
            <a:spLocks noChangeArrowheads="1"/>
          </p:cNvSpPr>
          <p:nvPr/>
        </p:nvSpPr>
        <p:spPr bwMode="auto">
          <a:xfrm>
            <a:off x="264886" y="520882"/>
            <a:ext cx="11088914"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r>
              <a:rPr lang="en-US" altLang="en-US" sz="2400" b="1" dirty="0">
                <a:solidFill>
                  <a:srgbClr val="0000FF"/>
                </a:solidFill>
                <a:latin typeface="Times New Roman" panose="02020603050405020304" pitchFamily="18" charset="0"/>
                <a:cs typeface="Times New Roman" panose="02020603050405020304" pitchFamily="18" charset="0"/>
              </a:rPr>
              <a:t>Requirements for cascade control:</a:t>
            </a:r>
          </a:p>
          <a:p>
            <a:pPr eaLnBrk="1" hangingPunct="1">
              <a:spcBef>
                <a:spcPct val="0"/>
              </a:spcBef>
              <a:buClrTx/>
              <a:buSzTx/>
              <a:buFontTx/>
              <a:buNone/>
            </a:pPr>
            <a:r>
              <a:rPr lang="en-US" altLang="en-US" sz="2000" dirty="0">
                <a:latin typeface="Times New Roman" panose="02020603050405020304" pitchFamily="18" charset="0"/>
                <a:cs typeface="Times New Roman" panose="02020603050405020304" pitchFamily="18" charset="0"/>
              </a:rPr>
              <a:t> </a:t>
            </a:r>
          </a:p>
          <a:p>
            <a:pPr eaLnBrk="1" hangingPunct="1">
              <a:spcBef>
                <a:spcPct val="0"/>
              </a:spcBef>
              <a:buClrTx/>
              <a:buSzTx/>
              <a:buFontTx/>
              <a:buChar char="-"/>
            </a:pPr>
            <a:r>
              <a:rPr lang="en-US" altLang="en-US" sz="2000" dirty="0">
                <a:latin typeface="Times New Roman" panose="02020603050405020304" pitchFamily="18" charset="0"/>
                <a:cs typeface="Times New Roman" panose="02020603050405020304" pitchFamily="18" charset="0"/>
              </a:rPr>
              <a:t> Secondary loop process dynamics </a:t>
            </a:r>
            <a:r>
              <a:rPr lang="en-US" altLang="en-US" sz="2000" dirty="0" smtClean="0">
                <a:latin typeface="Times New Roman" panose="02020603050405020304" pitchFamily="18" charset="0"/>
                <a:cs typeface="Times New Roman" panose="02020603050405020304" pitchFamily="18" charset="0"/>
              </a:rPr>
              <a:t>must  </a:t>
            </a:r>
            <a:r>
              <a:rPr lang="en-US" altLang="en-US" sz="2000" dirty="0">
                <a:latin typeface="Times New Roman" panose="02020603050405020304" pitchFamily="18" charset="0"/>
                <a:cs typeface="Times New Roman" panose="02020603050405020304" pitchFamily="18" charset="0"/>
              </a:rPr>
              <a:t>be at least four times as fast as </a:t>
            </a:r>
            <a:r>
              <a:rPr lang="en-US" altLang="en-US" sz="2000" dirty="0" smtClean="0">
                <a:latin typeface="Times New Roman" panose="02020603050405020304" pitchFamily="18" charset="0"/>
                <a:cs typeface="Times New Roman" panose="02020603050405020304" pitchFamily="18" charset="0"/>
              </a:rPr>
              <a:t>primary  </a:t>
            </a:r>
            <a:r>
              <a:rPr lang="en-US" altLang="en-US" sz="2000" dirty="0">
                <a:latin typeface="Times New Roman" panose="02020603050405020304" pitchFamily="18" charset="0"/>
                <a:cs typeface="Times New Roman" panose="02020603050405020304" pitchFamily="18" charset="0"/>
              </a:rPr>
              <a:t>loop </a:t>
            </a:r>
            <a:r>
              <a:rPr lang="en-US" altLang="en-US" sz="2000" dirty="0" smtClean="0">
                <a:latin typeface="Times New Roman" panose="02020603050405020304" pitchFamily="18" charset="0"/>
                <a:cs typeface="Times New Roman" panose="02020603050405020304" pitchFamily="18" charset="0"/>
              </a:rPr>
              <a:t>process dynamics</a:t>
            </a:r>
            <a:r>
              <a:rPr lang="en-US" altLang="en-US" sz="2000" dirty="0">
                <a:latin typeface="Times New Roman" panose="02020603050405020304" pitchFamily="18" charset="0"/>
                <a:cs typeface="Times New Roman" panose="02020603050405020304" pitchFamily="18" charset="0"/>
              </a:rPr>
              <a:t>.</a:t>
            </a:r>
          </a:p>
          <a:p>
            <a:pPr eaLnBrk="1" hangingPunct="1">
              <a:spcBef>
                <a:spcPct val="0"/>
              </a:spcBef>
              <a:buClrTx/>
              <a:buSzTx/>
              <a:buFontTx/>
              <a:buNone/>
            </a:pPr>
            <a:r>
              <a:rPr lang="en-US" altLang="en-US" sz="2000" dirty="0">
                <a:latin typeface="Times New Roman" panose="02020603050405020304" pitchFamily="18" charset="0"/>
                <a:cs typeface="Times New Roman" panose="02020603050405020304" pitchFamily="18" charset="0"/>
              </a:rPr>
              <a:t> </a:t>
            </a:r>
          </a:p>
          <a:p>
            <a:pPr eaLnBrk="1" hangingPunct="1">
              <a:spcBef>
                <a:spcPct val="0"/>
              </a:spcBef>
              <a:buClrTx/>
              <a:buSzTx/>
              <a:buFontTx/>
              <a:buChar char="-"/>
            </a:pPr>
            <a:r>
              <a:rPr lang="en-US" altLang="en-US" sz="2000" dirty="0">
                <a:latin typeface="Times New Roman" panose="02020603050405020304" pitchFamily="18" charset="0"/>
                <a:cs typeface="Times New Roman" panose="02020603050405020304" pitchFamily="18" charset="0"/>
              </a:rPr>
              <a:t> Secondary loop must have influence </a:t>
            </a:r>
            <a:r>
              <a:rPr lang="en-US" altLang="en-US" sz="2000" dirty="0" smtClean="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over the primary loop.</a:t>
            </a:r>
          </a:p>
          <a:p>
            <a:pPr eaLnBrk="1" hangingPunct="1">
              <a:spcBef>
                <a:spcPct val="0"/>
              </a:spcBef>
              <a:buClrTx/>
              <a:buSzTx/>
              <a:buFontTx/>
              <a:buNone/>
            </a:pPr>
            <a:r>
              <a:rPr lang="en-US" altLang="en-US" sz="2000" dirty="0">
                <a:latin typeface="Times New Roman" panose="02020603050405020304" pitchFamily="18" charset="0"/>
                <a:cs typeface="Times New Roman" panose="02020603050405020304" pitchFamily="18" charset="0"/>
              </a:rPr>
              <a:t> </a:t>
            </a:r>
          </a:p>
          <a:p>
            <a:pPr eaLnBrk="1" hangingPunct="1">
              <a:spcBef>
                <a:spcPct val="0"/>
              </a:spcBef>
              <a:buClrTx/>
              <a:buSzTx/>
              <a:buFontTx/>
              <a:buChar char="-"/>
            </a:pPr>
            <a:r>
              <a:rPr lang="en-US" altLang="en-US" sz="2000" dirty="0">
                <a:latin typeface="Times New Roman" panose="02020603050405020304" pitchFamily="18" charset="0"/>
                <a:cs typeface="Times New Roman" panose="02020603050405020304" pitchFamily="18" charset="0"/>
              </a:rPr>
              <a:t> Secondary loop must be measured and </a:t>
            </a:r>
            <a:r>
              <a:rPr lang="en-US" altLang="en-US" sz="2000" dirty="0" smtClean="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controllable. </a:t>
            </a:r>
          </a:p>
          <a:p>
            <a:pPr>
              <a:spcBef>
                <a:spcPct val="0"/>
              </a:spcBef>
              <a:buClrTx/>
              <a:buSzTx/>
              <a:buFontTx/>
              <a:buNone/>
            </a:pP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117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958052" y="6356350"/>
            <a:ext cx="395748" cy="365125"/>
          </a:xfrm>
        </p:spPr>
        <p:txBody>
          <a:bodyPr/>
          <a:lstStyle/>
          <a:p>
            <a:fld id="{C1227082-9623-4AB1-B9BE-6FF402288CC8}" type="slidenum">
              <a:rPr lang="en-US" sz="1600" b="1" smtClean="0">
                <a:solidFill>
                  <a:srgbClr val="FF0000"/>
                </a:solidFill>
              </a:rPr>
              <a:t>29</a:t>
            </a:fld>
            <a:endParaRPr lang="en-US" sz="1600" b="1" dirty="0">
              <a:solidFill>
                <a:srgbClr val="FF0000"/>
              </a:solidFill>
            </a:endParaRPr>
          </a:p>
        </p:txBody>
      </p:sp>
      <p:sp>
        <p:nvSpPr>
          <p:cNvPr id="3" name="TextBox 2"/>
          <p:cNvSpPr txBox="1"/>
          <p:nvPr/>
        </p:nvSpPr>
        <p:spPr>
          <a:xfrm>
            <a:off x="412955" y="427703"/>
            <a:ext cx="1784555"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Example 6</a:t>
            </a:r>
            <a:endParaRPr lang="en-US" sz="24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Box 3"/>
              <p:cNvSpPr txBox="1"/>
              <p:nvPr/>
            </p:nvSpPr>
            <p:spPr>
              <a:xfrm>
                <a:off x="235974" y="1106130"/>
                <a:ext cx="11779045" cy="1015663"/>
              </a:xfrm>
              <a:prstGeom prst="rect">
                <a:avLst/>
              </a:prstGeom>
              <a:noFill/>
            </p:spPr>
            <p:txBody>
              <a:bodyPr wrap="square" rtlCol="0">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Use cascade loop to control the level of the liquid inside the Tank in Figure below. Knowing that   </a:t>
                </a:r>
                <a14:m>
                  <m:oMath xmlns:m="http://schemas.openxmlformats.org/officeDocument/2006/math">
                    <m:r>
                      <a:rPr lang="en-US" sz="2000" b="0" i="1" smtClean="0">
                        <a:latin typeface="Cambria Math" panose="02040503050406030204" pitchFamily="18" charset="0"/>
                      </a:rPr>
                      <m:t>h</m:t>
                    </m:r>
                    <m:r>
                      <a:rPr lang="en-US" sz="2000" b="0" i="1" smtClean="0">
                        <a:latin typeface="Cambria Math" panose="02040503050406030204" pitchFamily="18" charset="0"/>
                      </a:rPr>
                      <m:t>=</m:t>
                    </m:r>
                    <m:r>
                      <a:rPr lang="en-US" sz="2000" b="0" i="1" smtClean="0">
                        <a:latin typeface="Cambria Math" panose="02040503050406030204" pitchFamily="18" charset="0"/>
                      </a:rPr>
                      <m:t>𝑓</m:t>
                    </m:r>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oMath>
                </a14:m>
                <a:r>
                  <a:rPr lang="en-US" sz="2000" dirty="0" smtClean="0">
                    <a:latin typeface="Times New Roman" panose="02020603050405020304" pitchFamily="18" charset="0"/>
                    <a:cs typeface="Times New Roman" panose="02020603050405020304" pitchFamily="18" charset="0"/>
                  </a:rPr>
                  <a:t>. Use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2</m:t>
                        </m:r>
                      </m:sub>
                    </m:sSub>
                  </m:oMath>
                </a14:m>
                <a:r>
                  <a:rPr lang="en-US" sz="2000" dirty="0" smtClean="0">
                    <a:latin typeface="Times New Roman" panose="02020603050405020304" pitchFamily="18" charset="0"/>
                    <a:cs typeface="Times New Roman" panose="02020603050405020304" pitchFamily="18" charset="0"/>
                  </a:rPr>
                  <a:t> as manipulating variable. Repeat the solution if we use feedback loop only.</a:t>
                </a:r>
                <a:endParaRPr lang="en-US" sz="2000" dirty="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235974" y="1106130"/>
                <a:ext cx="11779045" cy="1015663"/>
              </a:xfrm>
              <a:prstGeom prst="rect">
                <a:avLst/>
              </a:prstGeom>
              <a:blipFill>
                <a:blip r:embed="rId2"/>
                <a:stretch>
                  <a:fillRect l="-569" r="-621" b="-4192"/>
                </a:stretch>
              </a:blipFill>
            </p:spPr>
            <p:txBody>
              <a:bodyPr/>
              <a:lstStyle/>
              <a:p>
                <a:r>
                  <a:rPr lang="en-US">
                    <a:noFill/>
                  </a:rPr>
                  <a:t> </a:t>
                </a:r>
              </a:p>
            </p:txBody>
          </p:sp>
        </mc:Fallback>
      </mc:AlternateContent>
      <p:grpSp>
        <p:nvGrpSpPr>
          <p:cNvPr id="34" name="Group 33"/>
          <p:cNvGrpSpPr/>
          <p:nvPr/>
        </p:nvGrpSpPr>
        <p:grpSpPr>
          <a:xfrm>
            <a:off x="6066863" y="2788005"/>
            <a:ext cx="5087473" cy="2902132"/>
            <a:chOff x="5550244" y="2550497"/>
            <a:chExt cx="5087473" cy="2902132"/>
          </a:xfrm>
        </p:grpSpPr>
        <p:grpSp>
          <p:nvGrpSpPr>
            <p:cNvPr id="7" name="Group 6"/>
            <p:cNvGrpSpPr/>
            <p:nvPr/>
          </p:nvGrpSpPr>
          <p:grpSpPr>
            <a:xfrm>
              <a:off x="6736502" y="3464059"/>
              <a:ext cx="1379081" cy="1988569"/>
              <a:chOff x="1284402" y="1875971"/>
              <a:chExt cx="1379081" cy="1988569"/>
            </a:xfrm>
          </p:grpSpPr>
          <p:sp>
            <p:nvSpPr>
              <p:cNvPr id="24" name="Chord 23"/>
              <p:cNvSpPr/>
              <p:nvPr/>
            </p:nvSpPr>
            <p:spPr>
              <a:xfrm rot="16200000">
                <a:off x="1741714" y="2942772"/>
                <a:ext cx="464457" cy="1379080"/>
              </a:xfrm>
              <a:prstGeom prst="chord">
                <a:avLst>
                  <a:gd name="adj1" fmla="val 5429899"/>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H="1" flipV="1">
                <a:off x="1284402" y="1875971"/>
                <a:ext cx="0" cy="1756342"/>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flipV="1">
                <a:off x="2663483" y="1875971"/>
                <a:ext cx="0" cy="1756342"/>
              </a:xfrm>
              <a:prstGeom prst="line">
                <a:avLst/>
              </a:prstGeom>
            </p:spPr>
            <p:style>
              <a:lnRef idx="1">
                <a:schemeClr val="dk1"/>
              </a:lnRef>
              <a:fillRef idx="0">
                <a:schemeClr val="dk1"/>
              </a:fillRef>
              <a:effectRef idx="0">
                <a:schemeClr val="dk1"/>
              </a:effectRef>
              <a:fontRef idx="minor">
                <a:schemeClr val="tx1"/>
              </a:fontRef>
            </p:style>
          </p:cxnSp>
        </p:grpSp>
        <p:grpSp>
          <p:nvGrpSpPr>
            <p:cNvPr id="8" name="Group 7"/>
            <p:cNvGrpSpPr/>
            <p:nvPr/>
          </p:nvGrpSpPr>
          <p:grpSpPr>
            <a:xfrm>
              <a:off x="5550244" y="3074924"/>
              <a:ext cx="1422512" cy="598715"/>
              <a:chOff x="725714" y="1563913"/>
              <a:chExt cx="1422512" cy="598715"/>
            </a:xfrm>
          </p:grpSpPr>
          <p:cxnSp>
            <p:nvCxnSpPr>
              <p:cNvPr id="22" name="Straight Connector 21"/>
              <p:cNvCxnSpPr/>
              <p:nvPr/>
            </p:nvCxnSpPr>
            <p:spPr>
              <a:xfrm>
                <a:off x="725714" y="1571171"/>
                <a:ext cx="1422512"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2148226" y="1563913"/>
                <a:ext cx="0" cy="598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9" name="Straight Connector 8"/>
            <p:cNvCxnSpPr/>
            <p:nvPr/>
          </p:nvCxnSpPr>
          <p:spPr>
            <a:xfrm>
              <a:off x="6736502" y="3912244"/>
              <a:ext cx="13790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797065" y="3995699"/>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027011" y="4055347"/>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6845358" y="4176904"/>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7491356" y="4033800"/>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7295413" y="4173500"/>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7687299" y="3912244"/>
              <a:ext cx="0" cy="154038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7750687" y="4421093"/>
              <a:ext cx="457200"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cxnSp>
          <p:nvCxnSpPr>
            <p:cNvPr id="18" name="Straight Arrow Connector 17"/>
            <p:cNvCxnSpPr/>
            <p:nvPr/>
          </p:nvCxnSpPr>
          <p:spPr>
            <a:xfrm>
              <a:off x="9061044" y="4703367"/>
              <a:ext cx="11887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9" name="Rectangle 18"/>
                <p:cNvSpPr/>
                <p:nvPr/>
              </p:nvSpPr>
              <p:spPr>
                <a:xfrm>
                  <a:off x="5550244" y="2550497"/>
                  <a:ext cx="54816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1</m:t>
                            </m:r>
                          </m:sub>
                        </m:sSub>
                      </m:oMath>
                    </m:oMathPara>
                  </a14:m>
                  <a:endParaRPr lang="en-US" sz="2400" dirty="0"/>
                </a:p>
              </p:txBody>
            </p:sp>
          </mc:Choice>
          <mc:Fallback xmlns="">
            <p:sp>
              <p:nvSpPr>
                <p:cNvPr id="19" name="Rectangle 18"/>
                <p:cNvSpPr>
                  <a:spLocks noRot="1" noChangeAspect="1" noMove="1" noResize="1" noEditPoints="1" noAdjustHandles="1" noChangeArrowheads="1" noChangeShapeType="1" noTextEdit="1"/>
                </p:cNvSpPr>
                <p:nvPr/>
              </p:nvSpPr>
              <p:spPr>
                <a:xfrm>
                  <a:off x="5550244" y="2550497"/>
                  <a:ext cx="548163" cy="461665"/>
                </a:xfrm>
                <a:prstGeom prst="rect">
                  <a:avLst/>
                </a:prstGeom>
                <a:blipFill>
                  <a:blip r:embed="rId3"/>
                  <a:stretch>
                    <a:fillRect b="-10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0074293" y="4148126"/>
                  <a:ext cx="5634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2</m:t>
                            </m:r>
                          </m:sub>
                        </m:sSub>
                      </m:oMath>
                    </m:oMathPara>
                  </a14:m>
                  <a:endParaRPr lang="en-US" sz="2400" dirty="0"/>
                </a:p>
              </p:txBody>
            </p:sp>
          </mc:Choice>
          <mc:Fallback xmlns="">
            <p:sp>
              <p:nvSpPr>
                <p:cNvPr id="20" name="Rectangle 19"/>
                <p:cNvSpPr>
                  <a:spLocks noRot="1" noChangeAspect="1" noMove="1" noResize="1" noEditPoints="1" noAdjustHandles="1" noChangeArrowheads="1" noChangeShapeType="1" noTextEdit="1"/>
                </p:cNvSpPr>
                <p:nvPr/>
              </p:nvSpPr>
              <p:spPr>
                <a:xfrm>
                  <a:off x="10074293" y="4148126"/>
                  <a:ext cx="563424" cy="461665"/>
                </a:xfrm>
                <a:prstGeom prst="rect">
                  <a:avLst/>
                </a:prstGeom>
                <a:blipFill>
                  <a:blip r:embed="rId4"/>
                  <a:stretch>
                    <a:fillRect b="-10526"/>
                  </a:stretch>
                </a:blipFill>
              </p:spPr>
              <p:txBody>
                <a:bodyPr/>
                <a:lstStyle/>
                <a:p>
                  <a:r>
                    <a:rPr lang="en-US">
                      <a:noFill/>
                    </a:rPr>
                    <a:t> </a:t>
                  </a:r>
                </a:p>
              </p:txBody>
            </p:sp>
          </mc:Fallback>
        </mc:AlternateContent>
        <p:grpSp>
          <p:nvGrpSpPr>
            <p:cNvPr id="31" name="Group 30"/>
            <p:cNvGrpSpPr/>
            <p:nvPr/>
          </p:nvGrpSpPr>
          <p:grpSpPr>
            <a:xfrm>
              <a:off x="8660798" y="4682436"/>
              <a:ext cx="811161" cy="726652"/>
              <a:chOff x="1946635" y="3279020"/>
              <a:chExt cx="943005" cy="811852"/>
            </a:xfrm>
          </p:grpSpPr>
          <p:sp>
            <p:nvSpPr>
              <p:cNvPr id="28" name="Flowchart: Extract 27"/>
              <p:cNvSpPr/>
              <p:nvPr/>
            </p:nvSpPr>
            <p:spPr>
              <a:xfrm>
                <a:off x="1946635" y="3609759"/>
                <a:ext cx="943005" cy="481113"/>
              </a:xfrm>
              <a:prstGeom prst="flowChartExtra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004584" y="3279020"/>
                <a:ext cx="814705" cy="6614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3" name="Straight Connector 32"/>
            <p:cNvCxnSpPr/>
            <p:nvPr/>
          </p:nvCxnSpPr>
          <p:spPr>
            <a:xfrm flipV="1">
              <a:off x="8115583" y="4906402"/>
              <a:ext cx="945461" cy="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65979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6896" y="330074"/>
            <a:ext cx="2865721" cy="461665"/>
          </a:xfrm>
          <a:prstGeom prst="rect">
            <a:avLst/>
          </a:prstGeom>
        </p:spPr>
        <p:txBody>
          <a:bodyPr wrap="none">
            <a:spAutoFit/>
          </a:bodyPr>
          <a:lstStyle/>
          <a:p>
            <a:pPr>
              <a:spcBef>
                <a:spcPct val="50000"/>
              </a:spcBef>
            </a:pPr>
            <a:r>
              <a:rPr lang="en-US" altLang="en-US" sz="2400" b="1" dirty="0">
                <a:solidFill>
                  <a:srgbClr val="FF0000"/>
                </a:solidFill>
                <a:latin typeface="Times New Roman" panose="02020603050405020304" pitchFamily="18" charset="0"/>
                <a:cs typeface="Times New Roman" panose="02020603050405020304" pitchFamily="18" charset="0"/>
              </a:rPr>
              <a:t>1- Feedback Control</a:t>
            </a:r>
          </a:p>
        </p:txBody>
      </p:sp>
      <p:grpSp>
        <p:nvGrpSpPr>
          <p:cNvPr id="191" name="Group 190"/>
          <p:cNvGrpSpPr/>
          <p:nvPr/>
        </p:nvGrpSpPr>
        <p:grpSpPr>
          <a:xfrm>
            <a:off x="3532617" y="2782476"/>
            <a:ext cx="8335359" cy="3508124"/>
            <a:chOff x="1425689" y="652083"/>
            <a:chExt cx="8335359" cy="3508124"/>
          </a:xfrm>
        </p:grpSpPr>
        <p:cxnSp>
          <p:nvCxnSpPr>
            <p:cNvPr id="84" name="Straight Connector 83"/>
            <p:cNvCxnSpPr/>
            <p:nvPr/>
          </p:nvCxnSpPr>
          <p:spPr>
            <a:xfrm>
              <a:off x="7126066" y="1886927"/>
              <a:ext cx="0" cy="1219825"/>
            </a:xfrm>
            <a:prstGeom prst="line">
              <a:avLst/>
            </a:prstGeom>
            <a:ln/>
          </p:spPr>
          <p:style>
            <a:lnRef idx="3">
              <a:schemeClr val="dk1"/>
            </a:lnRef>
            <a:fillRef idx="0">
              <a:schemeClr val="dk1"/>
            </a:fillRef>
            <a:effectRef idx="2">
              <a:schemeClr val="dk1"/>
            </a:effectRef>
            <a:fontRef idx="minor">
              <a:schemeClr val="tx1"/>
            </a:fontRef>
          </p:style>
        </p:cxnSp>
        <p:cxnSp>
          <p:nvCxnSpPr>
            <p:cNvPr id="85" name="Straight Connector 84"/>
            <p:cNvCxnSpPr/>
            <p:nvPr/>
          </p:nvCxnSpPr>
          <p:spPr>
            <a:xfrm>
              <a:off x="5459816" y="1845428"/>
              <a:ext cx="0" cy="1254242"/>
            </a:xfrm>
            <a:prstGeom prst="line">
              <a:avLst/>
            </a:prstGeom>
            <a:ln/>
          </p:spPr>
          <p:style>
            <a:lnRef idx="3">
              <a:schemeClr val="dk1"/>
            </a:lnRef>
            <a:fillRef idx="0">
              <a:schemeClr val="dk1"/>
            </a:fillRef>
            <a:effectRef idx="2">
              <a:schemeClr val="dk1"/>
            </a:effectRef>
            <a:fontRef idx="minor">
              <a:schemeClr val="tx1"/>
            </a:fontRef>
          </p:style>
        </p:cxnSp>
        <p:cxnSp>
          <p:nvCxnSpPr>
            <p:cNvPr id="86" name="Straight Connector 85"/>
            <p:cNvCxnSpPr/>
            <p:nvPr/>
          </p:nvCxnSpPr>
          <p:spPr>
            <a:xfrm flipH="1" flipV="1">
              <a:off x="5448736" y="3099670"/>
              <a:ext cx="1699445" cy="7082"/>
            </a:xfrm>
            <a:prstGeom prst="line">
              <a:avLst/>
            </a:prstGeom>
            <a:ln/>
          </p:spPr>
          <p:style>
            <a:lnRef idx="3">
              <a:schemeClr val="dk1"/>
            </a:lnRef>
            <a:fillRef idx="0">
              <a:schemeClr val="dk1"/>
            </a:fillRef>
            <a:effectRef idx="2">
              <a:schemeClr val="dk1"/>
            </a:effectRef>
            <a:fontRef idx="minor">
              <a:schemeClr val="tx1"/>
            </a:fontRef>
          </p:style>
        </p:cxnSp>
        <p:sp>
          <p:nvSpPr>
            <p:cNvPr id="87" name="Freeform 86"/>
            <p:cNvSpPr/>
            <p:nvPr/>
          </p:nvSpPr>
          <p:spPr>
            <a:xfrm>
              <a:off x="5470899" y="2091379"/>
              <a:ext cx="1633054" cy="55270"/>
            </a:xfrm>
            <a:custGeom>
              <a:avLst/>
              <a:gdLst>
                <a:gd name="connsiteX0" fmla="*/ 0 w 1258606"/>
                <a:gd name="connsiteY0" fmla="*/ 125260 h 160072"/>
                <a:gd name="connsiteX1" fmla="*/ 100208 w 1258606"/>
                <a:gd name="connsiteY1" fmla="*/ 0 h 160072"/>
                <a:gd name="connsiteX2" fmla="*/ 187890 w 1258606"/>
                <a:gd name="connsiteY2" fmla="*/ 125260 h 160072"/>
                <a:gd name="connsiteX3" fmla="*/ 338203 w 1258606"/>
                <a:gd name="connsiteY3" fmla="*/ 25052 h 160072"/>
                <a:gd name="connsiteX4" fmla="*/ 425885 w 1258606"/>
                <a:gd name="connsiteY4" fmla="*/ 87682 h 160072"/>
                <a:gd name="connsiteX5" fmla="*/ 425885 w 1258606"/>
                <a:gd name="connsiteY5" fmla="*/ 125260 h 160072"/>
                <a:gd name="connsiteX6" fmla="*/ 588723 w 1258606"/>
                <a:gd name="connsiteY6" fmla="*/ 25052 h 160072"/>
                <a:gd name="connsiteX7" fmla="*/ 713983 w 1258606"/>
                <a:gd name="connsiteY7" fmla="*/ 137786 h 160072"/>
                <a:gd name="connsiteX8" fmla="*/ 864296 w 1258606"/>
                <a:gd name="connsiteY8" fmla="*/ 37578 h 160072"/>
                <a:gd name="connsiteX9" fmla="*/ 989556 w 1258606"/>
                <a:gd name="connsiteY9" fmla="*/ 150312 h 160072"/>
                <a:gd name="connsiteX10" fmla="*/ 1127342 w 1258606"/>
                <a:gd name="connsiteY10" fmla="*/ 25052 h 160072"/>
                <a:gd name="connsiteX11" fmla="*/ 1252603 w 1258606"/>
                <a:gd name="connsiteY11" fmla="*/ 150312 h 160072"/>
                <a:gd name="connsiteX12" fmla="*/ 1240076 w 1258606"/>
                <a:gd name="connsiteY12" fmla="*/ 150312 h 160072"/>
                <a:gd name="connsiteX13" fmla="*/ 1252603 w 1258606"/>
                <a:gd name="connsiteY13" fmla="*/ 137786 h 16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8606" h="160072">
                  <a:moveTo>
                    <a:pt x="0" y="125260"/>
                  </a:moveTo>
                  <a:cubicBezTo>
                    <a:pt x="34446" y="62630"/>
                    <a:pt x="68893" y="0"/>
                    <a:pt x="100208" y="0"/>
                  </a:cubicBezTo>
                  <a:cubicBezTo>
                    <a:pt x="131523" y="0"/>
                    <a:pt x="148224" y="121085"/>
                    <a:pt x="187890" y="125260"/>
                  </a:cubicBezTo>
                  <a:cubicBezTo>
                    <a:pt x="227556" y="129435"/>
                    <a:pt x="298537" y="31315"/>
                    <a:pt x="338203" y="25052"/>
                  </a:cubicBezTo>
                  <a:cubicBezTo>
                    <a:pt x="377869" y="18789"/>
                    <a:pt x="411271" y="70981"/>
                    <a:pt x="425885" y="87682"/>
                  </a:cubicBezTo>
                  <a:cubicBezTo>
                    <a:pt x="440499" y="104383"/>
                    <a:pt x="398745" y="135698"/>
                    <a:pt x="425885" y="125260"/>
                  </a:cubicBezTo>
                  <a:cubicBezTo>
                    <a:pt x="453025" y="114822"/>
                    <a:pt x="540707" y="22964"/>
                    <a:pt x="588723" y="25052"/>
                  </a:cubicBezTo>
                  <a:cubicBezTo>
                    <a:pt x="636739" y="27140"/>
                    <a:pt x="668054" y="135698"/>
                    <a:pt x="713983" y="137786"/>
                  </a:cubicBezTo>
                  <a:cubicBezTo>
                    <a:pt x="759912" y="139874"/>
                    <a:pt x="818367" y="35490"/>
                    <a:pt x="864296" y="37578"/>
                  </a:cubicBezTo>
                  <a:cubicBezTo>
                    <a:pt x="910225" y="39666"/>
                    <a:pt x="945715" y="152400"/>
                    <a:pt x="989556" y="150312"/>
                  </a:cubicBezTo>
                  <a:cubicBezTo>
                    <a:pt x="1033397" y="148224"/>
                    <a:pt x="1083501" y="25052"/>
                    <a:pt x="1127342" y="25052"/>
                  </a:cubicBezTo>
                  <a:cubicBezTo>
                    <a:pt x="1171183" y="25052"/>
                    <a:pt x="1252603" y="150312"/>
                    <a:pt x="1252603" y="150312"/>
                  </a:cubicBezTo>
                  <a:cubicBezTo>
                    <a:pt x="1271392" y="171189"/>
                    <a:pt x="1240076" y="152400"/>
                    <a:pt x="1240076" y="150312"/>
                  </a:cubicBezTo>
                  <a:cubicBezTo>
                    <a:pt x="1240076" y="148224"/>
                    <a:pt x="1246339" y="143005"/>
                    <a:pt x="1252603" y="137786"/>
                  </a:cubicBezTo>
                </a:path>
              </a:pathLst>
            </a:custGeom>
            <a:ln/>
          </p:spPr>
          <p:style>
            <a:lnRef idx="3">
              <a:schemeClr val="dk1"/>
            </a:lnRef>
            <a:fillRef idx="0">
              <a:schemeClr val="dk1"/>
            </a:fillRef>
            <a:effectRef idx="2">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p>
          </p:txBody>
        </p:sp>
        <p:cxnSp>
          <p:nvCxnSpPr>
            <p:cNvPr id="88" name="Straight Connector 87"/>
            <p:cNvCxnSpPr/>
            <p:nvPr/>
          </p:nvCxnSpPr>
          <p:spPr>
            <a:xfrm>
              <a:off x="5610508" y="2667014"/>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5783353" y="2557664"/>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549220" y="2233882"/>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541929" y="2479844"/>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6650574" y="2233882"/>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999892" y="2623981"/>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148984" y="271300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5610508" y="2387351"/>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6625093" y="2354432"/>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rot="1554962">
              <a:off x="6403816" y="1442129"/>
              <a:ext cx="635981" cy="1135739"/>
              <a:chOff x="1505211" y="1252603"/>
              <a:chExt cx="599162" cy="1440493"/>
            </a:xfrm>
          </p:grpSpPr>
          <p:sp>
            <p:nvSpPr>
              <p:cNvPr id="159" name="Oval 158"/>
              <p:cNvSpPr/>
              <p:nvPr/>
            </p:nvSpPr>
            <p:spPr>
              <a:xfrm>
                <a:off x="1799573" y="2557396"/>
                <a:ext cx="304800" cy="1356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60" name="Oval 159"/>
              <p:cNvSpPr/>
              <p:nvPr/>
            </p:nvSpPr>
            <p:spPr>
              <a:xfrm>
                <a:off x="1505211" y="2557397"/>
                <a:ext cx="304800" cy="1356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cxnSp>
            <p:nvCxnSpPr>
              <p:cNvPr id="161" name="Straight Connector 160"/>
              <p:cNvCxnSpPr/>
              <p:nvPr/>
            </p:nvCxnSpPr>
            <p:spPr>
              <a:xfrm>
                <a:off x="1820449" y="1252603"/>
                <a:ext cx="0" cy="13726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Group 97"/>
            <p:cNvGrpSpPr/>
            <p:nvPr/>
          </p:nvGrpSpPr>
          <p:grpSpPr>
            <a:xfrm>
              <a:off x="4519489" y="2046258"/>
              <a:ext cx="1165599" cy="592262"/>
              <a:chOff x="864296" y="1352811"/>
              <a:chExt cx="1098115" cy="513567"/>
            </a:xfrm>
          </p:grpSpPr>
          <p:cxnSp>
            <p:nvCxnSpPr>
              <p:cNvPr id="157" name="Straight Connector 156"/>
              <p:cNvCxnSpPr/>
              <p:nvPr/>
            </p:nvCxnSpPr>
            <p:spPr>
              <a:xfrm>
                <a:off x="864296" y="1352811"/>
                <a:ext cx="109811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a:off x="1962411" y="1352811"/>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a:off x="5808486" y="2830681"/>
              <a:ext cx="1056007" cy="143447"/>
              <a:chOff x="1505211" y="2016145"/>
              <a:chExt cx="1257842" cy="138332"/>
            </a:xfrm>
          </p:grpSpPr>
          <p:grpSp>
            <p:nvGrpSpPr>
              <p:cNvPr id="145" name="Group 144"/>
              <p:cNvGrpSpPr/>
              <p:nvPr/>
            </p:nvGrpSpPr>
            <p:grpSpPr>
              <a:xfrm>
                <a:off x="1505211" y="2028096"/>
                <a:ext cx="627346" cy="126381"/>
                <a:chOff x="1505211" y="2028096"/>
                <a:chExt cx="627346" cy="126381"/>
              </a:xfrm>
            </p:grpSpPr>
            <p:grpSp>
              <p:nvGrpSpPr>
                <p:cNvPr id="152" name="Group 151"/>
                <p:cNvGrpSpPr/>
                <p:nvPr/>
              </p:nvGrpSpPr>
              <p:grpSpPr>
                <a:xfrm>
                  <a:off x="1505211" y="2040047"/>
                  <a:ext cx="315238" cy="114430"/>
                  <a:chOff x="1505211" y="2040047"/>
                  <a:chExt cx="315238" cy="114430"/>
                </a:xfrm>
              </p:grpSpPr>
              <p:cxnSp>
                <p:nvCxnSpPr>
                  <p:cNvPr id="155" name="Straight Connector 154"/>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3" name="Straight Connector 152"/>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a:off x="2135707" y="2016145"/>
                <a:ext cx="627346" cy="126381"/>
                <a:chOff x="1505211" y="2028096"/>
                <a:chExt cx="627346" cy="126381"/>
              </a:xfrm>
            </p:grpSpPr>
            <p:grpSp>
              <p:nvGrpSpPr>
                <p:cNvPr id="147" name="Group 146"/>
                <p:cNvGrpSpPr/>
                <p:nvPr/>
              </p:nvGrpSpPr>
              <p:grpSpPr>
                <a:xfrm>
                  <a:off x="1505211" y="2040047"/>
                  <a:ext cx="315238" cy="114430"/>
                  <a:chOff x="1505211" y="2040047"/>
                  <a:chExt cx="315238" cy="114430"/>
                </a:xfrm>
              </p:grpSpPr>
              <p:cxnSp>
                <p:nvCxnSpPr>
                  <p:cNvPr id="150" name="Straight Connector 149"/>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8" name="Straight Connector 147"/>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00" name="Straight Connector 99"/>
            <p:cNvCxnSpPr/>
            <p:nvPr/>
          </p:nvCxnSpPr>
          <p:spPr>
            <a:xfrm>
              <a:off x="5846383" y="275424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6117963" y="221617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5858190" y="2330956"/>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flipV="1">
              <a:off x="5828492" y="2982410"/>
              <a:ext cx="0" cy="822960"/>
            </a:xfrm>
            <a:prstGeom prst="line">
              <a:avLst/>
            </a:prstGeom>
            <a:ln/>
          </p:spPr>
          <p:style>
            <a:lnRef idx="3">
              <a:schemeClr val="dk1"/>
            </a:lnRef>
            <a:fillRef idx="0">
              <a:schemeClr val="dk1"/>
            </a:fillRef>
            <a:effectRef idx="2">
              <a:schemeClr val="dk1"/>
            </a:effectRef>
            <a:fontRef idx="minor">
              <a:schemeClr val="tx1"/>
            </a:fontRef>
          </p:style>
        </p:cxnSp>
        <p:cxnSp>
          <p:nvCxnSpPr>
            <p:cNvPr id="104" name="Straight Arrow Connector 103"/>
            <p:cNvCxnSpPr/>
            <p:nvPr/>
          </p:nvCxnSpPr>
          <p:spPr>
            <a:xfrm flipV="1">
              <a:off x="2452754" y="961717"/>
              <a:ext cx="7315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Box 25"/>
            <p:cNvSpPr txBox="1"/>
            <p:nvPr/>
          </p:nvSpPr>
          <p:spPr>
            <a:xfrm>
              <a:off x="4280004" y="1566230"/>
              <a:ext cx="101674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i</a:t>
              </a:r>
              <a:endParaRPr lang="en-GB" sz="2400" baseline="-25000" dirty="0">
                <a:latin typeface="Times New Roman" panose="02020603050405020304" pitchFamily="18" charset="0"/>
                <a:cs typeface="Times New Roman" panose="02020603050405020304" pitchFamily="18" charset="0"/>
              </a:endParaRPr>
            </a:p>
          </p:txBody>
        </p:sp>
        <p:sp>
          <p:nvSpPr>
            <p:cNvPr id="106" name="TextBox 26"/>
            <p:cNvSpPr txBox="1"/>
            <p:nvPr/>
          </p:nvSpPr>
          <p:spPr>
            <a:xfrm>
              <a:off x="1995214" y="3277026"/>
              <a:ext cx="1694736"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Steam in</a:t>
              </a:r>
              <a:endParaRPr lang="en-GB" sz="2000" dirty="0">
                <a:latin typeface="Times New Roman" panose="02020603050405020304" pitchFamily="18" charset="0"/>
                <a:cs typeface="Times New Roman" panose="02020603050405020304" pitchFamily="18" charset="0"/>
              </a:endParaRPr>
            </a:p>
          </p:txBody>
        </p:sp>
        <p:sp>
          <p:nvSpPr>
            <p:cNvPr id="107" name="TextBox 27"/>
            <p:cNvSpPr txBox="1"/>
            <p:nvPr/>
          </p:nvSpPr>
          <p:spPr>
            <a:xfrm>
              <a:off x="8662513" y="2191274"/>
              <a:ext cx="109853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o</a:t>
              </a:r>
            </a:p>
          </p:txBody>
        </p:sp>
        <p:sp>
          <p:nvSpPr>
            <p:cNvPr id="108" name="TextBox 28"/>
            <p:cNvSpPr txBox="1"/>
            <p:nvPr/>
          </p:nvSpPr>
          <p:spPr>
            <a:xfrm>
              <a:off x="6734704" y="2317158"/>
              <a:ext cx="545128" cy="35493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latin typeface="Times New Roman" panose="02020603050405020304" pitchFamily="18" charset="0"/>
                  <a:cs typeface="Times New Roman" panose="02020603050405020304" pitchFamily="18" charset="0"/>
                </a:rPr>
                <a:t>M</a:t>
              </a:r>
              <a:endParaRPr lang="en-GB" sz="1400" b="1" dirty="0">
                <a:latin typeface="Times New Roman" panose="02020603050405020304" pitchFamily="18" charset="0"/>
                <a:cs typeface="Times New Roman" panose="02020603050405020304" pitchFamily="18" charset="0"/>
              </a:endParaRPr>
            </a:p>
          </p:txBody>
        </p:sp>
        <p:sp>
          <p:nvSpPr>
            <p:cNvPr id="109" name="Right Arrow 108"/>
            <p:cNvSpPr/>
            <p:nvPr/>
          </p:nvSpPr>
          <p:spPr>
            <a:xfrm rot="16200000">
              <a:off x="5961852" y="3462374"/>
              <a:ext cx="652821" cy="1146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10" name="TextBox 30"/>
            <p:cNvSpPr txBox="1"/>
            <p:nvPr/>
          </p:nvSpPr>
          <p:spPr>
            <a:xfrm>
              <a:off x="6041974" y="3821653"/>
              <a:ext cx="420804"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Q</a:t>
              </a:r>
              <a:endParaRPr lang="en-GB" sz="1600" dirty="0">
                <a:latin typeface="Times New Roman" panose="02020603050405020304" pitchFamily="18" charset="0"/>
                <a:cs typeface="Times New Roman" panose="02020603050405020304" pitchFamily="18" charset="0"/>
              </a:endParaRPr>
            </a:p>
          </p:txBody>
        </p:sp>
        <p:cxnSp>
          <p:nvCxnSpPr>
            <p:cNvPr id="111" name="Straight Arrow Connector 110"/>
            <p:cNvCxnSpPr/>
            <p:nvPr/>
          </p:nvCxnSpPr>
          <p:spPr>
            <a:xfrm>
              <a:off x="6996264" y="2757713"/>
              <a:ext cx="180490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nvGrpSpPr>
            <p:cNvPr id="112" name="Group 111"/>
            <p:cNvGrpSpPr/>
            <p:nvPr/>
          </p:nvGrpSpPr>
          <p:grpSpPr>
            <a:xfrm rot="10800000">
              <a:off x="3218919" y="3313904"/>
              <a:ext cx="672281" cy="611389"/>
              <a:chOff x="3569646" y="3569990"/>
              <a:chExt cx="291885" cy="233711"/>
            </a:xfrm>
            <a:solidFill>
              <a:schemeClr val="accent6">
                <a:lumMod val="60000"/>
                <a:lumOff val="40000"/>
              </a:schemeClr>
            </a:solidFill>
          </p:grpSpPr>
          <p:sp>
            <p:nvSpPr>
              <p:cNvPr id="142" name="Flowchart: Collate 141"/>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43" name="Flowchart: Delay 142"/>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44" name="Straight Connector 143"/>
              <p:cNvCxnSpPr>
                <a:stCxn id="142" idx="1"/>
                <a:endCxn id="143"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cxnSp>
          <p:nvCxnSpPr>
            <p:cNvPr id="113" name="Straight Connector 112"/>
            <p:cNvCxnSpPr/>
            <p:nvPr/>
          </p:nvCxnSpPr>
          <p:spPr>
            <a:xfrm flipH="1" flipV="1">
              <a:off x="7862881" y="1310192"/>
              <a:ext cx="0" cy="392613"/>
            </a:xfrm>
            <a:prstGeom prst="line">
              <a:avLst/>
            </a:prstGeom>
            <a:ln w="19050">
              <a:prstDash val="dash"/>
            </a:ln>
          </p:spPr>
          <p:style>
            <a:lnRef idx="1">
              <a:schemeClr val="dk1"/>
            </a:lnRef>
            <a:fillRef idx="0">
              <a:schemeClr val="dk1"/>
            </a:fillRef>
            <a:effectRef idx="0">
              <a:schemeClr val="dk1"/>
            </a:effectRef>
            <a:fontRef idx="minor">
              <a:schemeClr val="tx1"/>
            </a:fontRef>
          </p:style>
        </p:cxnSp>
        <p:grpSp>
          <p:nvGrpSpPr>
            <p:cNvPr id="115" name="Group 114"/>
            <p:cNvGrpSpPr/>
            <p:nvPr/>
          </p:nvGrpSpPr>
          <p:grpSpPr>
            <a:xfrm>
              <a:off x="3446320" y="2634907"/>
              <a:ext cx="231327" cy="173160"/>
              <a:chOff x="1446281" y="3464685"/>
              <a:chExt cx="209086" cy="144476"/>
            </a:xfrm>
          </p:grpSpPr>
          <p:cxnSp>
            <p:nvCxnSpPr>
              <p:cNvPr id="140" name="Straight Connector 139"/>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41" name="Straight Connector 140"/>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cxnSp>
          <p:nvCxnSpPr>
            <p:cNvPr id="116" name="Straight Connector 115"/>
            <p:cNvCxnSpPr/>
            <p:nvPr/>
          </p:nvCxnSpPr>
          <p:spPr>
            <a:xfrm>
              <a:off x="7884494" y="2321402"/>
              <a:ext cx="0" cy="439041"/>
            </a:xfrm>
            <a:prstGeom prst="line">
              <a:avLst/>
            </a:prstGeom>
            <a:ln/>
          </p:spPr>
          <p:style>
            <a:lnRef idx="1">
              <a:schemeClr val="dk1"/>
            </a:lnRef>
            <a:fillRef idx="0">
              <a:schemeClr val="dk1"/>
            </a:fillRef>
            <a:effectRef idx="0">
              <a:schemeClr val="dk1"/>
            </a:effectRef>
            <a:fontRef idx="minor">
              <a:schemeClr val="tx1"/>
            </a:fontRef>
          </p:style>
        </p:cxnSp>
        <p:cxnSp>
          <p:nvCxnSpPr>
            <p:cNvPr id="118" name="Straight Arrow Connector 117"/>
            <p:cNvCxnSpPr/>
            <p:nvPr/>
          </p:nvCxnSpPr>
          <p:spPr>
            <a:xfrm>
              <a:off x="2654089" y="3780453"/>
              <a:ext cx="5977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1" name="Straight Connector 120"/>
            <p:cNvCxnSpPr/>
            <p:nvPr/>
          </p:nvCxnSpPr>
          <p:spPr>
            <a:xfrm flipH="1">
              <a:off x="6633261" y="961717"/>
              <a:ext cx="941383"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23" name="Straight Arrow Connector 122"/>
            <p:cNvCxnSpPr/>
            <p:nvPr/>
          </p:nvCxnSpPr>
          <p:spPr>
            <a:xfrm>
              <a:off x="6869406" y="2974127"/>
              <a:ext cx="0"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4" name="TextBox 26"/>
            <p:cNvSpPr txBox="1"/>
            <p:nvPr/>
          </p:nvSpPr>
          <p:spPr>
            <a:xfrm>
              <a:off x="1425689" y="767570"/>
              <a:ext cx="109459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Set point</a:t>
              </a:r>
              <a:endParaRPr lang="en-GB" dirty="0">
                <a:latin typeface="Times New Roman" panose="02020603050405020304" pitchFamily="18" charset="0"/>
                <a:cs typeface="Times New Roman" panose="02020603050405020304" pitchFamily="18" charset="0"/>
              </a:endParaRPr>
            </a:p>
          </p:txBody>
        </p:sp>
        <p:cxnSp>
          <p:nvCxnSpPr>
            <p:cNvPr id="125" name="Straight Connector 124"/>
            <p:cNvCxnSpPr/>
            <p:nvPr/>
          </p:nvCxnSpPr>
          <p:spPr>
            <a:xfrm flipH="1">
              <a:off x="3542867" y="1310192"/>
              <a:ext cx="0" cy="2011680"/>
            </a:xfrm>
            <a:prstGeom prst="line">
              <a:avLst/>
            </a:prstGeom>
            <a:ln w="19050"/>
          </p:spPr>
          <p:style>
            <a:lnRef idx="1">
              <a:schemeClr val="dk1"/>
            </a:lnRef>
            <a:fillRef idx="0">
              <a:schemeClr val="dk1"/>
            </a:fillRef>
            <a:effectRef idx="0">
              <a:schemeClr val="dk1"/>
            </a:effectRef>
            <a:fontRef idx="minor">
              <a:schemeClr val="tx1"/>
            </a:fontRef>
          </p:style>
        </p:cxnSp>
        <p:cxnSp>
          <p:nvCxnSpPr>
            <p:cNvPr id="126" name="Straight Connector 125"/>
            <p:cNvCxnSpPr/>
            <p:nvPr/>
          </p:nvCxnSpPr>
          <p:spPr>
            <a:xfrm flipH="1" flipV="1">
              <a:off x="3907097" y="3795866"/>
              <a:ext cx="1920240"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127" name="Group 126"/>
            <p:cNvGrpSpPr/>
            <p:nvPr/>
          </p:nvGrpSpPr>
          <p:grpSpPr>
            <a:xfrm>
              <a:off x="3427203" y="2035396"/>
              <a:ext cx="231327" cy="173160"/>
              <a:chOff x="1446281" y="3464685"/>
              <a:chExt cx="209086" cy="144476"/>
            </a:xfrm>
          </p:grpSpPr>
          <p:cxnSp>
            <p:nvCxnSpPr>
              <p:cNvPr id="134" name="Straight Connector 133"/>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35" name="Straight Connector 134"/>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28" name="Group 127"/>
            <p:cNvGrpSpPr/>
            <p:nvPr/>
          </p:nvGrpSpPr>
          <p:grpSpPr>
            <a:xfrm>
              <a:off x="7587691" y="1720070"/>
              <a:ext cx="650177" cy="565480"/>
              <a:chOff x="8279430" y="3069172"/>
              <a:chExt cx="603555" cy="506497"/>
            </a:xfrm>
          </p:grpSpPr>
          <p:sp>
            <p:nvSpPr>
              <p:cNvPr id="132" name="Oval 131"/>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3" name="TextBox 90"/>
              <p:cNvSpPr txBox="1"/>
              <p:nvPr/>
            </p:nvSpPr>
            <p:spPr>
              <a:xfrm>
                <a:off x="8350723" y="3138134"/>
                <a:ext cx="532262" cy="36857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E</a:t>
                </a:r>
                <a:endParaRPr lang="en-US" dirty="0"/>
              </a:p>
            </p:txBody>
          </p:sp>
        </p:grpSp>
        <p:grpSp>
          <p:nvGrpSpPr>
            <p:cNvPr id="172" name="Group 171"/>
            <p:cNvGrpSpPr/>
            <p:nvPr/>
          </p:nvGrpSpPr>
          <p:grpSpPr>
            <a:xfrm>
              <a:off x="7573628" y="707611"/>
              <a:ext cx="650177" cy="565480"/>
              <a:chOff x="8279430" y="3069172"/>
              <a:chExt cx="603555" cy="506497"/>
            </a:xfrm>
          </p:grpSpPr>
          <p:sp>
            <p:nvSpPr>
              <p:cNvPr id="173" name="Oval 172"/>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4"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a:t>
                </a:r>
                <a:r>
                  <a:rPr lang="en-US" dirty="0" err="1" smtClean="0"/>
                  <a:t>T</a:t>
                </a:r>
                <a:endParaRPr lang="en-US" dirty="0"/>
              </a:p>
            </p:txBody>
          </p:sp>
        </p:grpSp>
        <p:grpSp>
          <p:nvGrpSpPr>
            <p:cNvPr id="175" name="Group 174"/>
            <p:cNvGrpSpPr/>
            <p:nvPr/>
          </p:nvGrpSpPr>
          <p:grpSpPr>
            <a:xfrm>
              <a:off x="5974916" y="652083"/>
              <a:ext cx="650177" cy="565480"/>
              <a:chOff x="8279430" y="3069172"/>
              <a:chExt cx="603555" cy="506497"/>
            </a:xfrm>
          </p:grpSpPr>
          <p:sp>
            <p:nvSpPr>
              <p:cNvPr id="176" name="Oval 175"/>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7"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TI</a:t>
                </a:r>
                <a:endParaRPr lang="en-US" dirty="0"/>
              </a:p>
            </p:txBody>
          </p:sp>
        </p:grpSp>
        <p:grpSp>
          <p:nvGrpSpPr>
            <p:cNvPr id="182" name="Group 181"/>
            <p:cNvGrpSpPr/>
            <p:nvPr/>
          </p:nvGrpSpPr>
          <p:grpSpPr>
            <a:xfrm>
              <a:off x="3222121" y="707611"/>
              <a:ext cx="653132" cy="565480"/>
              <a:chOff x="8279430" y="3069172"/>
              <a:chExt cx="606298" cy="506497"/>
            </a:xfrm>
          </p:grpSpPr>
          <p:sp>
            <p:nvSpPr>
              <p:cNvPr id="183" name="Oval 182"/>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4" name="TextBox 90"/>
              <p:cNvSpPr txBox="1"/>
              <p:nvPr/>
            </p:nvSpPr>
            <p:spPr>
              <a:xfrm>
                <a:off x="8309715" y="3126135"/>
                <a:ext cx="576013"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TRC</a:t>
                </a:r>
                <a:endParaRPr lang="en-US" dirty="0"/>
              </a:p>
            </p:txBody>
          </p:sp>
        </p:grpSp>
        <p:cxnSp>
          <p:nvCxnSpPr>
            <p:cNvPr id="185" name="Straight Connector 184"/>
            <p:cNvCxnSpPr/>
            <p:nvPr/>
          </p:nvCxnSpPr>
          <p:spPr>
            <a:xfrm flipH="1">
              <a:off x="3824979" y="990351"/>
              <a:ext cx="210312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187" name="Group 186"/>
            <p:cNvGrpSpPr/>
            <p:nvPr/>
          </p:nvGrpSpPr>
          <p:grpSpPr>
            <a:xfrm>
              <a:off x="3434978" y="1465477"/>
              <a:ext cx="231327" cy="173160"/>
              <a:chOff x="1446281" y="3464685"/>
              <a:chExt cx="209086" cy="144476"/>
            </a:xfrm>
          </p:grpSpPr>
          <p:cxnSp>
            <p:nvCxnSpPr>
              <p:cNvPr id="188" name="Straight Connector 187"/>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89" name="Straight Connector 188"/>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sp>
        <p:nvSpPr>
          <p:cNvPr id="192" name="TextBox 191"/>
          <p:cNvSpPr txBox="1"/>
          <p:nvPr/>
        </p:nvSpPr>
        <p:spPr>
          <a:xfrm>
            <a:off x="660549" y="936522"/>
            <a:ext cx="3641686"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Process: Heating tank CSTH</a:t>
            </a:r>
            <a:endParaRPr lang="en-US" sz="2000" dirty="0">
              <a:latin typeface="Times New Roman" panose="02020603050405020304" pitchFamily="18" charset="0"/>
              <a:cs typeface="Times New Roman" panose="02020603050405020304" pitchFamily="18" charset="0"/>
            </a:endParaRPr>
          </a:p>
        </p:txBody>
      </p:sp>
      <p:sp>
        <p:nvSpPr>
          <p:cNvPr id="193" name="TextBox 192"/>
          <p:cNvSpPr txBox="1"/>
          <p:nvPr/>
        </p:nvSpPr>
        <p:spPr>
          <a:xfrm>
            <a:off x="660548" y="1771166"/>
            <a:ext cx="3441593"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Controlled variable : To</a:t>
            </a:r>
            <a:endParaRPr lang="en-US" sz="2000" dirty="0">
              <a:latin typeface="Times New Roman" panose="02020603050405020304" pitchFamily="18" charset="0"/>
              <a:cs typeface="Times New Roman" panose="02020603050405020304" pitchFamily="18" charset="0"/>
            </a:endParaRPr>
          </a:p>
        </p:txBody>
      </p:sp>
      <p:sp>
        <p:nvSpPr>
          <p:cNvPr id="194" name="TextBox 193"/>
          <p:cNvSpPr txBox="1"/>
          <p:nvPr/>
        </p:nvSpPr>
        <p:spPr>
          <a:xfrm>
            <a:off x="660548" y="2153555"/>
            <a:ext cx="3011565"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Manipulating variable: Q: </a:t>
            </a:r>
            <a:endParaRPr 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95" name="TextBox 194"/>
              <p:cNvSpPr txBox="1"/>
              <p:nvPr/>
            </p:nvSpPr>
            <p:spPr>
              <a:xfrm>
                <a:off x="791029" y="1349689"/>
                <a:ext cx="179388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𝑜</m:t>
                          </m:r>
                        </m:sub>
                      </m:sSub>
                      <m:r>
                        <a:rPr lang="en-US" sz="2000" b="0" i="1" smtClean="0">
                          <a:latin typeface="Cambria Math" panose="02040503050406030204" pitchFamily="18" charset="0"/>
                        </a:rPr>
                        <m:t>=</m:t>
                      </m:r>
                      <m:r>
                        <a:rPr lang="en-US" sz="2000" b="0" i="1" smtClean="0">
                          <a:latin typeface="Cambria Math" panose="02040503050406030204" pitchFamily="18" charset="0"/>
                        </a:rPr>
                        <m:t>𝑓</m:t>
                      </m:r>
                      <m:r>
                        <a:rPr lang="en-US" sz="2000" b="0" i="1" smtClean="0">
                          <a:latin typeface="Cambria Math" panose="02040503050406030204" pitchFamily="18" charset="0"/>
                        </a:rPr>
                        <m:t>(</m:t>
                      </m:r>
                      <m:r>
                        <a:rPr lang="en-US" sz="2000" b="0" i="1" smtClean="0">
                          <a:latin typeface="Cambria Math" panose="02040503050406030204" pitchFamily="18" charset="0"/>
                        </a:rPr>
                        <m:t>𝑚</m:t>
                      </m:r>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 </m:t>
                      </m:r>
                      <m:r>
                        <a:rPr lang="en-US" sz="2000" b="0" i="1" smtClean="0">
                          <a:latin typeface="Cambria Math" panose="02040503050406030204" pitchFamily="18" charset="0"/>
                        </a:rPr>
                        <m:t>𝑄</m:t>
                      </m:r>
                      <m:r>
                        <a:rPr lang="en-US" sz="2000" b="0" i="1" smtClean="0">
                          <a:latin typeface="Cambria Math" panose="02040503050406030204" pitchFamily="18" charset="0"/>
                        </a:rPr>
                        <m:t>)</m:t>
                      </m:r>
                    </m:oMath>
                  </m:oMathPara>
                </a14:m>
                <a:endParaRPr lang="en-US" sz="2000" dirty="0"/>
              </a:p>
            </p:txBody>
          </p:sp>
        </mc:Choice>
        <mc:Fallback xmlns="">
          <p:sp>
            <p:nvSpPr>
              <p:cNvPr id="195" name="TextBox 194"/>
              <p:cNvSpPr txBox="1">
                <a:spLocks noRot="1" noChangeAspect="1" noMove="1" noResize="1" noEditPoints="1" noAdjustHandles="1" noChangeArrowheads="1" noChangeShapeType="1" noTextEdit="1"/>
              </p:cNvSpPr>
              <p:nvPr/>
            </p:nvSpPr>
            <p:spPr>
              <a:xfrm>
                <a:off x="791029" y="1349689"/>
                <a:ext cx="1793889" cy="307777"/>
              </a:xfrm>
              <a:prstGeom prst="rect">
                <a:avLst/>
              </a:prstGeom>
              <a:blipFill>
                <a:blip r:embed="rId2"/>
                <a:stretch>
                  <a:fillRect l="-3061" t="-1961" r="-4762" b="-33333"/>
                </a:stretch>
              </a:blipFill>
            </p:spPr>
            <p:txBody>
              <a:bodyPr/>
              <a:lstStyle/>
              <a:p>
                <a:r>
                  <a:rPr lang="en-US">
                    <a:noFill/>
                  </a:rPr>
                  <a:t> </a:t>
                </a:r>
              </a:p>
            </p:txBody>
          </p:sp>
        </mc:Fallback>
      </mc:AlternateContent>
    </p:spTree>
    <p:extLst>
      <p:ext uri="{BB962C8B-B14F-4D97-AF65-F5344CB8AC3E}">
        <p14:creationId xmlns:p14="http://schemas.microsoft.com/office/powerpoint/2010/main" val="2032473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899058" y="6356350"/>
            <a:ext cx="454742" cy="365125"/>
          </a:xfrm>
        </p:spPr>
        <p:txBody>
          <a:bodyPr/>
          <a:lstStyle/>
          <a:p>
            <a:fld id="{C1227082-9623-4AB1-B9BE-6FF402288CC8}" type="slidenum">
              <a:rPr lang="en-US" smtClean="0"/>
              <a:t>30</a:t>
            </a:fld>
            <a:endParaRPr lang="en-US"/>
          </a:p>
        </p:txBody>
      </p:sp>
      <p:sp>
        <p:nvSpPr>
          <p:cNvPr id="26" name="TextBox 25"/>
          <p:cNvSpPr txBox="1"/>
          <p:nvPr/>
        </p:nvSpPr>
        <p:spPr>
          <a:xfrm>
            <a:off x="663677" y="427703"/>
            <a:ext cx="1563329" cy="523220"/>
          </a:xfrm>
          <a:prstGeom prst="rect">
            <a:avLst/>
          </a:prstGeom>
          <a:noFill/>
        </p:spPr>
        <p:txBody>
          <a:bodyPr wrap="square" rtlCol="0">
            <a:spAutoFit/>
          </a:bodyPr>
          <a:lstStyle/>
          <a:p>
            <a:r>
              <a:rPr lang="en-US" sz="2800" dirty="0" smtClean="0">
                <a:solidFill>
                  <a:srgbClr val="FF0000"/>
                </a:solidFill>
                <a:latin typeface="Times New Roman" panose="02020603050405020304" pitchFamily="18" charset="0"/>
                <a:cs typeface="Times New Roman" panose="02020603050405020304" pitchFamily="18" charset="0"/>
              </a:rPr>
              <a:t>Solution</a:t>
            </a:r>
            <a:endParaRPr lang="en-US" sz="2800" dirty="0">
              <a:solidFill>
                <a:srgbClr val="FF0000"/>
              </a:solidFill>
              <a:latin typeface="Times New Roman" panose="02020603050405020304" pitchFamily="18" charset="0"/>
              <a:cs typeface="Times New Roman" panose="02020603050405020304" pitchFamily="18" charset="0"/>
            </a:endParaRPr>
          </a:p>
        </p:txBody>
      </p:sp>
      <p:grpSp>
        <p:nvGrpSpPr>
          <p:cNvPr id="79" name="Group 78"/>
          <p:cNvGrpSpPr/>
          <p:nvPr/>
        </p:nvGrpSpPr>
        <p:grpSpPr>
          <a:xfrm>
            <a:off x="4024212" y="1347854"/>
            <a:ext cx="7000304" cy="4005575"/>
            <a:chOff x="4171696" y="609020"/>
            <a:chExt cx="7000304" cy="4005575"/>
          </a:xfrm>
        </p:grpSpPr>
        <p:grpSp>
          <p:nvGrpSpPr>
            <p:cNvPr id="4" name="Group 3"/>
            <p:cNvGrpSpPr/>
            <p:nvPr/>
          </p:nvGrpSpPr>
          <p:grpSpPr>
            <a:xfrm>
              <a:off x="5357954" y="2626025"/>
              <a:ext cx="1379081" cy="1988569"/>
              <a:chOff x="1284402" y="1875971"/>
              <a:chExt cx="1379081" cy="1988569"/>
            </a:xfrm>
          </p:grpSpPr>
          <p:sp>
            <p:nvSpPr>
              <p:cNvPr id="23" name="Chord 22"/>
              <p:cNvSpPr/>
              <p:nvPr/>
            </p:nvSpPr>
            <p:spPr>
              <a:xfrm rot="16200000">
                <a:off x="1741714" y="2942772"/>
                <a:ext cx="464457" cy="1379080"/>
              </a:xfrm>
              <a:prstGeom prst="chord">
                <a:avLst>
                  <a:gd name="adj1" fmla="val 5429899"/>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4" name="Straight Connector 23"/>
              <p:cNvCxnSpPr/>
              <p:nvPr/>
            </p:nvCxnSpPr>
            <p:spPr>
              <a:xfrm flipH="1" flipV="1">
                <a:off x="1284402" y="1875971"/>
                <a:ext cx="0" cy="1756342"/>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flipV="1">
                <a:off x="2663483" y="1875971"/>
                <a:ext cx="0" cy="1756342"/>
              </a:xfrm>
              <a:prstGeom prst="line">
                <a:avLst/>
              </a:prstGeom>
            </p:spPr>
            <p:style>
              <a:lnRef idx="1">
                <a:schemeClr val="dk1"/>
              </a:lnRef>
              <a:fillRef idx="0">
                <a:schemeClr val="dk1"/>
              </a:fillRef>
              <a:effectRef idx="0">
                <a:schemeClr val="dk1"/>
              </a:effectRef>
              <a:fontRef idx="minor">
                <a:schemeClr val="tx1"/>
              </a:fontRef>
            </p:style>
          </p:cxnSp>
        </p:grpSp>
        <p:grpSp>
          <p:nvGrpSpPr>
            <p:cNvPr id="5" name="Group 4"/>
            <p:cNvGrpSpPr/>
            <p:nvPr/>
          </p:nvGrpSpPr>
          <p:grpSpPr>
            <a:xfrm>
              <a:off x="4171696" y="2236890"/>
              <a:ext cx="1422512" cy="598715"/>
              <a:chOff x="725714" y="1563913"/>
              <a:chExt cx="1422512" cy="598715"/>
            </a:xfrm>
          </p:grpSpPr>
          <p:cxnSp>
            <p:nvCxnSpPr>
              <p:cNvPr id="21" name="Straight Connector 20"/>
              <p:cNvCxnSpPr/>
              <p:nvPr/>
            </p:nvCxnSpPr>
            <p:spPr>
              <a:xfrm>
                <a:off x="725714" y="1571171"/>
                <a:ext cx="1422512" cy="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2148226" y="1563913"/>
                <a:ext cx="0" cy="598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6" name="Straight Connector 5"/>
            <p:cNvCxnSpPr/>
            <p:nvPr/>
          </p:nvCxnSpPr>
          <p:spPr>
            <a:xfrm>
              <a:off x="5357954" y="3074210"/>
              <a:ext cx="13790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418517" y="3157665"/>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648463" y="3217313"/>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466810" y="3338870"/>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6112808" y="3195766"/>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5916865" y="3335466"/>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6308751" y="3074210"/>
              <a:ext cx="0" cy="154038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3" name="TextBox 16"/>
            <p:cNvSpPr txBox="1"/>
            <p:nvPr/>
          </p:nvSpPr>
          <p:spPr>
            <a:xfrm>
              <a:off x="6372139" y="3583059"/>
              <a:ext cx="4572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cxnSp>
          <p:nvCxnSpPr>
            <p:cNvPr id="14" name="Straight Arrow Connector 13"/>
            <p:cNvCxnSpPr/>
            <p:nvPr/>
          </p:nvCxnSpPr>
          <p:spPr>
            <a:xfrm>
              <a:off x="7682496" y="3865333"/>
              <a:ext cx="29260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4171696" y="1712463"/>
                  <a:ext cx="548163"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1</m:t>
                            </m:r>
                          </m:sub>
                        </m:sSub>
                      </m:oMath>
                    </m:oMathPara>
                  </a14:m>
                  <a:endParaRPr lang="en-US" sz="2400" dirty="0"/>
                </a:p>
              </p:txBody>
            </p:sp>
          </mc:Choice>
          <mc:Fallback xmlns="">
            <p:sp>
              <p:nvSpPr>
                <p:cNvPr id="15" name="Rectangle 14"/>
                <p:cNvSpPr>
                  <a:spLocks noRot="1" noChangeAspect="1" noMove="1" noResize="1" noEditPoints="1" noAdjustHandles="1" noChangeArrowheads="1" noChangeShapeType="1" noTextEdit="1"/>
                </p:cNvSpPr>
                <p:nvPr/>
              </p:nvSpPr>
              <p:spPr>
                <a:xfrm>
                  <a:off x="4171696" y="1712463"/>
                  <a:ext cx="548163" cy="461665"/>
                </a:xfrm>
                <a:prstGeom prst="rect">
                  <a:avLst/>
                </a:prstGeom>
                <a:blipFill>
                  <a:blip r:embed="rId2"/>
                  <a:stretch>
                    <a:fillRect b="-10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10608576" y="3487552"/>
                  <a:ext cx="563424"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2</m:t>
                            </m:r>
                          </m:sub>
                        </m:sSub>
                      </m:oMath>
                    </m:oMathPara>
                  </a14:m>
                  <a:endParaRPr lang="en-US" sz="2400" dirty="0"/>
                </a:p>
              </p:txBody>
            </p:sp>
          </mc:Choice>
          <mc:Fallback xmlns="">
            <p:sp>
              <p:nvSpPr>
                <p:cNvPr id="16" name="Rectangle 15"/>
                <p:cNvSpPr>
                  <a:spLocks noRot="1" noChangeAspect="1" noMove="1" noResize="1" noEditPoints="1" noAdjustHandles="1" noChangeArrowheads="1" noChangeShapeType="1" noTextEdit="1"/>
                </p:cNvSpPr>
                <p:nvPr/>
              </p:nvSpPr>
              <p:spPr>
                <a:xfrm>
                  <a:off x="10608576" y="3487552"/>
                  <a:ext cx="563424" cy="461665"/>
                </a:xfrm>
                <a:prstGeom prst="rect">
                  <a:avLst/>
                </a:prstGeom>
                <a:blipFill>
                  <a:blip r:embed="rId3"/>
                  <a:stretch>
                    <a:fillRect b="-10526"/>
                  </a:stretch>
                </a:blipFill>
              </p:spPr>
              <p:txBody>
                <a:bodyPr/>
                <a:lstStyle/>
                <a:p>
                  <a:r>
                    <a:rPr lang="en-US">
                      <a:noFill/>
                    </a:rPr>
                    <a:t> </a:t>
                  </a:r>
                </a:p>
              </p:txBody>
            </p:sp>
          </mc:Fallback>
        </mc:AlternateContent>
        <p:grpSp>
          <p:nvGrpSpPr>
            <p:cNvPr id="17" name="Group 16"/>
            <p:cNvGrpSpPr/>
            <p:nvPr/>
          </p:nvGrpSpPr>
          <p:grpSpPr>
            <a:xfrm>
              <a:off x="7282250" y="3844398"/>
              <a:ext cx="811161" cy="726651"/>
              <a:chOff x="1946635" y="3279020"/>
              <a:chExt cx="943005" cy="811852"/>
            </a:xfrm>
          </p:grpSpPr>
          <p:sp>
            <p:nvSpPr>
              <p:cNvPr id="19" name="Flowchart: Extract 18"/>
              <p:cNvSpPr/>
              <p:nvPr/>
            </p:nvSpPr>
            <p:spPr>
              <a:xfrm>
                <a:off x="1946635" y="3609759"/>
                <a:ext cx="943005" cy="481113"/>
              </a:xfrm>
              <a:prstGeom prst="flowChartExtra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Oval 19"/>
              <p:cNvSpPr/>
              <p:nvPr/>
            </p:nvSpPr>
            <p:spPr>
              <a:xfrm>
                <a:off x="2004584" y="3279020"/>
                <a:ext cx="814705" cy="6614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cxnSp>
          <p:nvCxnSpPr>
            <p:cNvPr id="18" name="Straight Connector 17"/>
            <p:cNvCxnSpPr/>
            <p:nvPr/>
          </p:nvCxnSpPr>
          <p:spPr>
            <a:xfrm flipV="1">
              <a:off x="6737035" y="4068368"/>
              <a:ext cx="945461" cy="0"/>
            </a:xfrm>
            <a:prstGeom prst="line">
              <a:avLst/>
            </a:prstGeom>
          </p:spPr>
          <p:style>
            <a:lnRef idx="1">
              <a:schemeClr val="dk1"/>
            </a:lnRef>
            <a:fillRef idx="0">
              <a:schemeClr val="dk1"/>
            </a:fillRef>
            <a:effectRef idx="0">
              <a:schemeClr val="dk1"/>
            </a:effectRef>
            <a:fontRef idx="minor">
              <a:schemeClr val="tx1"/>
            </a:fontRef>
          </p:style>
        </p:cxnSp>
        <p:grpSp>
          <p:nvGrpSpPr>
            <p:cNvPr id="27" name="Group 26"/>
            <p:cNvGrpSpPr/>
            <p:nvPr/>
          </p:nvGrpSpPr>
          <p:grpSpPr>
            <a:xfrm>
              <a:off x="9360234" y="3382777"/>
              <a:ext cx="672281" cy="611389"/>
              <a:chOff x="3493657" y="5191820"/>
              <a:chExt cx="672281" cy="611389"/>
            </a:xfrm>
          </p:grpSpPr>
          <p:sp>
            <p:nvSpPr>
              <p:cNvPr id="28" name="Flowchart: Collate 27"/>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29" name="Flowchart: Delay 28"/>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30" name="Straight Connector 29"/>
              <p:cNvCxnSpPr>
                <a:stCxn id="28" idx="1"/>
                <a:endCxn id="29"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grpSp>
          <p:nvGrpSpPr>
            <p:cNvPr id="36" name="Group 35"/>
            <p:cNvGrpSpPr/>
            <p:nvPr/>
          </p:nvGrpSpPr>
          <p:grpSpPr>
            <a:xfrm>
              <a:off x="8344551" y="2734022"/>
              <a:ext cx="578507" cy="565480"/>
              <a:chOff x="3304905" y="3918448"/>
              <a:chExt cx="578507" cy="565480"/>
            </a:xfrm>
          </p:grpSpPr>
          <p:sp>
            <p:nvSpPr>
              <p:cNvPr id="37" name="Oval 3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8"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a:t>
                </a:r>
                <a:r>
                  <a:rPr lang="en-US" dirty="0"/>
                  <a:t>E</a:t>
                </a:r>
              </a:p>
            </p:txBody>
          </p:sp>
        </p:grpSp>
        <p:cxnSp>
          <p:nvCxnSpPr>
            <p:cNvPr id="41" name="Straight Connector 40"/>
            <p:cNvCxnSpPr/>
            <p:nvPr/>
          </p:nvCxnSpPr>
          <p:spPr>
            <a:xfrm flipH="1">
              <a:off x="8633805" y="2328146"/>
              <a:ext cx="0" cy="36576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H="1">
              <a:off x="8675591" y="3289783"/>
              <a:ext cx="0" cy="548640"/>
            </a:xfrm>
            <a:prstGeom prst="line">
              <a:avLst/>
            </a:prstGeom>
            <a:ln w="19050"/>
          </p:spPr>
          <p:style>
            <a:lnRef idx="1">
              <a:schemeClr val="dk1"/>
            </a:lnRef>
            <a:fillRef idx="0">
              <a:schemeClr val="dk1"/>
            </a:fillRef>
            <a:effectRef idx="0">
              <a:schemeClr val="dk1"/>
            </a:effectRef>
            <a:fontRef idx="minor">
              <a:schemeClr val="tx1"/>
            </a:fontRef>
          </p:style>
        </p:cxnSp>
        <p:grpSp>
          <p:nvGrpSpPr>
            <p:cNvPr id="43" name="Group 42"/>
            <p:cNvGrpSpPr/>
            <p:nvPr/>
          </p:nvGrpSpPr>
          <p:grpSpPr>
            <a:xfrm>
              <a:off x="8300546" y="1793620"/>
              <a:ext cx="578507" cy="565480"/>
              <a:chOff x="3304905" y="3918448"/>
              <a:chExt cx="578507" cy="565480"/>
            </a:xfrm>
          </p:grpSpPr>
          <p:sp>
            <p:nvSpPr>
              <p:cNvPr id="44" name="Oval 43"/>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5"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FT</a:t>
                </a:r>
                <a:endParaRPr lang="en-US" dirty="0"/>
              </a:p>
            </p:txBody>
          </p:sp>
        </p:grpSp>
        <p:grpSp>
          <p:nvGrpSpPr>
            <p:cNvPr id="46" name="Group 45"/>
            <p:cNvGrpSpPr/>
            <p:nvPr/>
          </p:nvGrpSpPr>
          <p:grpSpPr>
            <a:xfrm>
              <a:off x="9428723" y="1793620"/>
              <a:ext cx="701390" cy="565480"/>
              <a:chOff x="3304905" y="3918448"/>
              <a:chExt cx="701390" cy="565480"/>
            </a:xfrm>
          </p:grpSpPr>
          <p:sp>
            <p:nvSpPr>
              <p:cNvPr id="47" name="Oval 4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8" name="TextBox 90"/>
              <p:cNvSpPr txBox="1"/>
              <p:nvPr/>
            </p:nvSpPr>
            <p:spPr>
              <a:xfrm>
                <a:off x="3337529" y="3982045"/>
                <a:ext cx="66876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cxnSp>
          <p:nvCxnSpPr>
            <p:cNvPr id="49" name="Straight Connector 48"/>
            <p:cNvCxnSpPr/>
            <p:nvPr/>
          </p:nvCxnSpPr>
          <p:spPr>
            <a:xfrm flipH="1">
              <a:off x="9704943" y="2318756"/>
              <a:ext cx="0" cy="1005840"/>
            </a:xfrm>
            <a:prstGeom prst="line">
              <a:avLst/>
            </a:prstGeom>
            <a:ln w="1905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H="1">
              <a:off x="7464886" y="855826"/>
              <a:ext cx="1920240" cy="3186"/>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a:off x="8880083" y="2076360"/>
              <a:ext cx="548640" cy="3186"/>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H="1">
              <a:off x="7397542" y="3097082"/>
              <a:ext cx="0" cy="365760"/>
            </a:xfrm>
            <a:prstGeom prst="line">
              <a:avLst/>
            </a:prstGeom>
            <a:ln w="19050"/>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flipH="1">
              <a:off x="6737035" y="3487552"/>
              <a:ext cx="650136"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56" name="Group 55"/>
            <p:cNvGrpSpPr/>
            <p:nvPr/>
          </p:nvGrpSpPr>
          <p:grpSpPr>
            <a:xfrm>
              <a:off x="7103989" y="2550871"/>
              <a:ext cx="598585" cy="565480"/>
              <a:chOff x="3304905" y="3918448"/>
              <a:chExt cx="598585" cy="565480"/>
            </a:xfrm>
          </p:grpSpPr>
          <p:sp>
            <p:nvSpPr>
              <p:cNvPr id="57" name="Oval 5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8" name="TextBox 90"/>
              <p:cNvSpPr txBox="1"/>
              <p:nvPr/>
            </p:nvSpPr>
            <p:spPr>
              <a:xfrm>
                <a:off x="3411225" y="3980530"/>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L</a:t>
                </a:r>
                <a:r>
                  <a:rPr lang="en-US" dirty="0"/>
                  <a:t>E</a:t>
                </a:r>
              </a:p>
            </p:txBody>
          </p:sp>
        </p:grpSp>
        <p:grpSp>
          <p:nvGrpSpPr>
            <p:cNvPr id="59" name="Group 58"/>
            <p:cNvGrpSpPr/>
            <p:nvPr/>
          </p:nvGrpSpPr>
          <p:grpSpPr>
            <a:xfrm>
              <a:off x="7093491" y="611709"/>
              <a:ext cx="578507" cy="565480"/>
              <a:chOff x="3304905" y="3918448"/>
              <a:chExt cx="578507" cy="565480"/>
            </a:xfrm>
          </p:grpSpPr>
          <p:sp>
            <p:nvSpPr>
              <p:cNvPr id="60" name="Oval 5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LI</a:t>
                </a:r>
                <a:endParaRPr lang="en-US" dirty="0"/>
              </a:p>
            </p:txBody>
          </p:sp>
        </p:grpSp>
        <p:grpSp>
          <p:nvGrpSpPr>
            <p:cNvPr id="62" name="Group 61"/>
            <p:cNvGrpSpPr/>
            <p:nvPr/>
          </p:nvGrpSpPr>
          <p:grpSpPr>
            <a:xfrm>
              <a:off x="9428723" y="609020"/>
              <a:ext cx="578507" cy="565480"/>
              <a:chOff x="3304905" y="3918448"/>
              <a:chExt cx="578507" cy="565480"/>
            </a:xfrm>
          </p:grpSpPr>
          <p:sp>
            <p:nvSpPr>
              <p:cNvPr id="63" name="Oval 62"/>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4" name="TextBox 90"/>
              <p:cNvSpPr txBox="1"/>
              <p:nvPr/>
            </p:nvSpPr>
            <p:spPr>
              <a:xfrm>
                <a:off x="3337529" y="3982045"/>
                <a:ext cx="54588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LRC</a:t>
                </a:r>
                <a:endParaRPr lang="en-US" dirty="0"/>
              </a:p>
            </p:txBody>
          </p:sp>
        </p:grpSp>
        <p:grpSp>
          <p:nvGrpSpPr>
            <p:cNvPr id="65" name="Group 64"/>
            <p:cNvGrpSpPr/>
            <p:nvPr/>
          </p:nvGrpSpPr>
          <p:grpSpPr>
            <a:xfrm>
              <a:off x="7082993" y="1583873"/>
              <a:ext cx="578507" cy="565480"/>
              <a:chOff x="3304905" y="3918448"/>
              <a:chExt cx="578507" cy="565480"/>
            </a:xfrm>
          </p:grpSpPr>
          <p:sp>
            <p:nvSpPr>
              <p:cNvPr id="66" name="Oval 65"/>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7"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LT</a:t>
                </a:r>
                <a:endParaRPr lang="en-US" dirty="0"/>
              </a:p>
            </p:txBody>
          </p:sp>
        </p:grpSp>
        <p:cxnSp>
          <p:nvCxnSpPr>
            <p:cNvPr id="68" name="Straight Connector 67"/>
            <p:cNvCxnSpPr/>
            <p:nvPr/>
          </p:nvCxnSpPr>
          <p:spPr>
            <a:xfrm flipH="1">
              <a:off x="7382744" y="2145266"/>
              <a:ext cx="0" cy="36576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H="1">
              <a:off x="7393242" y="1177189"/>
              <a:ext cx="0" cy="36576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flipH="1">
              <a:off x="9741941" y="1174500"/>
              <a:ext cx="0" cy="548640"/>
            </a:xfrm>
            <a:prstGeom prst="line">
              <a:avLst/>
            </a:prstGeom>
            <a:ln w="19050">
              <a:prstDash val="dash"/>
            </a:ln>
          </p:spPr>
          <p:style>
            <a:lnRef idx="1">
              <a:schemeClr val="dk1"/>
            </a:lnRef>
            <a:fillRef idx="0">
              <a:schemeClr val="dk1"/>
            </a:fillRef>
            <a:effectRef idx="0">
              <a:schemeClr val="dk1"/>
            </a:effectRef>
            <a:fontRef idx="minor">
              <a:schemeClr val="tx1"/>
            </a:fontRef>
          </p:style>
        </p:cxnSp>
        <p:grpSp>
          <p:nvGrpSpPr>
            <p:cNvPr id="72" name="Group 71"/>
            <p:cNvGrpSpPr/>
            <p:nvPr/>
          </p:nvGrpSpPr>
          <p:grpSpPr>
            <a:xfrm>
              <a:off x="9547269" y="2960434"/>
              <a:ext cx="231327" cy="173160"/>
              <a:chOff x="2088688" y="5706465"/>
              <a:chExt cx="231327" cy="173160"/>
            </a:xfrm>
          </p:grpSpPr>
          <p:cxnSp>
            <p:nvCxnSpPr>
              <p:cNvPr id="73" name="Straight Connector 72"/>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75" name="Group 74"/>
            <p:cNvGrpSpPr/>
            <p:nvPr/>
          </p:nvGrpSpPr>
          <p:grpSpPr>
            <a:xfrm>
              <a:off x="9585115" y="2482071"/>
              <a:ext cx="231327" cy="173160"/>
              <a:chOff x="2088688" y="5706465"/>
              <a:chExt cx="231327" cy="173160"/>
            </a:xfrm>
          </p:grpSpPr>
          <p:cxnSp>
            <p:nvCxnSpPr>
              <p:cNvPr id="76" name="Straight Connector 75"/>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sp>
        <p:nvSpPr>
          <p:cNvPr id="78" name="TextBox 77"/>
          <p:cNvSpPr txBox="1"/>
          <p:nvPr/>
        </p:nvSpPr>
        <p:spPr>
          <a:xfrm>
            <a:off x="597527" y="1087525"/>
            <a:ext cx="2884608"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Cascade  control loop</a:t>
            </a:r>
            <a:endParaRPr lang="en-US" sz="2400" dirty="0">
              <a:latin typeface="Times New Roman" panose="02020603050405020304" pitchFamily="18" charset="0"/>
              <a:cs typeface="Times New Roman" panose="02020603050405020304" pitchFamily="18" charset="0"/>
            </a:endParaRPr>
          </a:p>
        </p:txBody>
      </p:sp>
      <p:cxnSp>
        <p:nvCxnSpPr>
          <p:cNvPr id="31" name="Straight Arrow Connector 30"/>
          <p:cNvCxnSpPr/>
          <p:nvPr/>
        </p:nvCxnSpPr>
        <p:spPr>
          <a:xfrm flipH="1">
            <a:off x="9982629" y="1594660"/>
            <a:ext cx="47846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10313982" y="1082605"/>
            <a:ext cx="1342103" cy="369332"/>
          </a:xfrm>
          <a:prstGeom prst="rect">
            <a:avLst/>
          </a:prstGeom>
          <a:noFill/>
        </p:spPr>
        <p:txBody>
          <a:bodyPr wrap="square" rtlCol="0">
            <a:spAutoFit/>
          </a:bodyPr>
          <a:lstStyle/>
          <a:p>
            <a:r>
              <a:rPr lang="en-US" dirty="0" smtClean="0"/>
              <a:t>Set point</a:t>
            </a:r>
            <a:endParaRPr lang="en-US" dirty="0"/>
          </a:p>
        </p:txBody>
      </p:sp>
    </p:spTree>
    <p:extLst>
      <p:ext uri="{BB962C8B-B14F-4D97-AF65-F5344CB8AC3E}">
        <p14:creationId xmlns:p14="http://schemas.microsoft.com/office/powerpoint/2010/main" val="3355227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31</a:t>
            </a:fld>
            <a:endParaRPr lang="en-US"/>
          </a:p>
        </p:txBody>
      </p:sp>
      <p:sp>
        <p:nvSpPr>
          <p:cNvPr id="69" name="TextBox 77"/>
          <p:cNvSpPr txBox="1"/>
          <p:nvPr/>
        </p:nvSpPr>
        <p:spPr>
          <a:xfrm>
            <a:off x="553644" y="422331"/>
            <a:ext cx="3310434"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Feedback  control loop</a:t>
            </a:r>
            <a:endParaRPr lang="en-US" sz="2400" dirty="0">
              <a:latin typeface="Times New Roman" panose="02020603050405020304" pitchFamily="18" charset="0"/>
              <a:cs typeface="Times New Roman" panose="02020603050405020304" pitchFamily="18" charset="0"/>
            </a:endParaRPr>
          </a:p>
        </p:txBody>
      </p:sp>
      <p:grpSp>
        <p:nvGrpSpPr>
          <p:cNvPr id="74" name="Group 73"/>
          <p:cNvGrpSpPr/>
          <p:nvPr/>
        </p:nvGrpSpPr>
        <p:grpSpPr>
          <a:xfrm>
            <a:off x="3713107" y="2348363"/>
            <a:ext cx="7508986" cy="3112921"/>
            <a:chOff x="3713107" y="2348363"/>
            <a:chExt cx="7508986" cy="3112921"/>
          </a:xfrm>
        </p:grpSpPr>
        <p:grpSp>
          <p:nvGrpSpPr>
            <p:cNvPr id="4" name="Group 3"/>
            <p:cNvGrpSpPr/>
            <p:nvPr/>
          </p:nvGrpSpPr>
          <p:grpSpPr>
            <a:xfrm>
              <a:off x="4899365" y="3472714"/>
              <a:ext cx="1379081" cy="1988569"/>
              <a:chOff x="1284402" y="1875971"/>
              <a:chExt cx="1379081" cy="1988569"/>
            </a:xfrm>
          </p:grpSpPr>
          <p:sp>
            <p:nvSpPr>
              <p:cNvPr id="66" name="Chord 65"/>
              <p:cNvSpPr/>
              <p:nvPr/>
            </p:nvSpPr>
            <p:spPr>
              <a:xfrm rot="16200000">
                <a:off x="1741714" y="2942772"/>
                <a:ext cx="464457" cy="1379080"/>
              </a:xfrm>
              <a:prstGeom prst="chord">
                <a:avLst>
                  <a:gd name="adj1" fmla="val 5429899"/>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67" name="Straight Connector 66"/>
              <p:cNvCxnSpPr/>
              <p:nvPr/>
            </p:nvCxnSpPr>
            <p:spPr>
              <a:xfrm flipH="1" flipV="1">
                <a:off x="1284402" y="1875971"/>
                <a:ext cx="0" cy="1756342"/>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flipH="1" flipV="1">
                <a:off x="2663483" y="1875971"/>
                <a:ext cx="0" cy="1756342"/>
              </a:xfrm>
              <a:prstGeom prst="line">
                <a:avLst/>
              </a:prstGeom>
            </p:spPr>
            <p:style>
              <a:lnRef idx="1">
                <a:schemeClr val="dk1"/>
              </a:lnRef>
              <a:fillRef idx="0">
                <a:schemeClr val="dk1"/>
              </a:fillRef>
              <a:effectRef idx="0">
                <a:schemeClr val="dk1"/>
              </a:effectRef>
              <a:fontRef idx="minor">
                <a:schemeClr val="tx1"/>
              </a:fontRef>
            </p:style>
          </p:cxnSp>
        </p:grpSp>
        <p:grpSp>
          <p:nvGrpSpPr>
            <p:cNvPr id="5" name="Group 4"/>
            <p:cNvGrpSpPr/>
            <p:nvPr/>
          </p:nvGrpSpPr>
          <p:grpSpPr>
            <a:xfrm>
              <a:off x="3713107" y="3083579"/>
              <a:ext cx="1422512" cy="598715"/>
              <a:chOff x="725714" y="1563913"/>
              <a:chExt cx="1422512" cy="598715"/>
            </a:xfrm>
          </p:grpSpPr>
          <p:cxnSp>
            <p:nvCxnSpPr>
              <p:cNvPr id="64" name="Straight Connector 63"/>
              <p:cNvCxnSpPr/>
              <p:nvPr/>
            </p:nvCxnSpPr>
            <p:spPr>
              <a:xfrm>
                <a:off x="725714" y="1571171"/>
                <a:ext cx="1422512" cy="0"/>
              </a:xfrm>
              <a:prstGeom prst="line">
                <a:avLst/>
              </a:prstGeom>
            </p:spPr>
            <p:style>
              <a:lnRef idx="1">
                <a:schemeClr val="dk1"/>
              </a:lnRef>
              <a:fillRef idx="0">
                <a:schemeClr val="dk1"/>
              </a:fillRef>
              <a:effectRef idx="0">
                <a:schemeClr val="dk1"/>
              </a:effectRef>
              <a:fontRef idx="minor">
                <a:schemeClr val="tx1"/>
              </a:fontRef>
            </p:style>
          </p:cxnSp>
          <p:cxnSp>
            <p:nvCxnSpPr>
              <p:cNvPr id="65" name="Straight Arrow Connector 64"/>
              <p:cNvCxnSpPr/>
              <p:nvPr/>
            </p:nvCxnSpPr>
            <p:spPr>
              <a:xfrm>
                <a:off x="2148226" y="1563913"/>
                <a:ext cx="0" cy="598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6" name="Straight Connector 5"/>
            <p:cNvCxnSpPr/>
            <p:nvPr/>
          </p:nvCxnSpPr>
          <p:spPr>
            <a:xfrm>
              <a:off x="4899365" y="3920899"/>
              <a:ext cx="13790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959928" y="4004354"/>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189874" y="4064002"/>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008221" y="4185559"/>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5654219" y="4042455"/>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5458276" y="4182155"/>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5850162" y="3920899"/>
              <a:ext cx="0" cy="154038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3" name="TextBox 16"/>
            <p:cNvSpPr txBox="1"/>
            <p:nvPr/>
          </p:nvSpPr>
          <p:spPr>
            <a:xfrm>
              <a:off x="5913550" y="4429748"/>
              <a:ext cx="4572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cxnSp>
          <p:nvCxnSpPr>
            <p:cNvPr id="14" name="Straight Arrow Connector 13"/>
            <p:cNvCxnSpPr/>
            <p:nvPr/>
          </p:nvCxnSpPr>
          <p:spPr>
            <a:xfrm>
              <a:off x="7223907" y="4712022"/>
              <a:ext cx="29260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5" name="Rectangle 14"/>
                <p:cNvSpPr/>
                <p:nvPr/>
              </p:nvSpPr>
              <p:spPr>
                <a:xfrm>
                  <a:off x="3713107" y="2559152"/>
                  <a:ext cx="548163"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1</m:t>
                            </m:r>
                          </m:sub>
                        </m:sSub>
                      </m:oMath>
                    </m:oMathPara>
                  </a14:m>
                  <a:endParaRPr lang="en-US" sz="2400" dirty="0"/>
                </a:p>
              </p:txBody>
            </p:sp>
          </mc:Choice>
          <mc:Fallback xmlns="">
            <p:sp>
              <p:nvSpPr>
                <p:cNvPr id="15" name="Rectangle 14"/>
                <p:cNvSpPr>
                  <a:spLocks noRot="1" noChangeAspect="1" noMove="1" noResize="1" noEditPoints="1" noAdjustHandles="1" noChangeArrowheads="1" noChangeShapeType="1" noTextEdit="1"/>
                </p:cNvSpPr>
                <p:nvPr/>
              </p:nvSpPr>
              <p:spPr>
                <a:xfrm>
                  <a:off x="3713107" y="2559152"/>
                  <a:ext cx="548163" cy="461665"/>
                </a:xfrm>
                <a:prstGeom prst="rect">
                  <a:avLst/>
                </a:prstGeom>
                <a:blipFill>
                  <a:blip r:embed="rId2"/>
                  <a:stretch>
                    <a:fillRect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10149987" y="4334241"/>
                  <a:ext cx="563424"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2</m:t>
                            </m:r>
                          </m:sub>
                        </m:sSub>
                      </m:oMath>
                    </m:oMathPara>
                  </a14:m>
                  <a:endParaRPr lang="en-US" sz="2400" dirty="0"/>
                </a:p>
              </p:txBody>
            </p:sp>
          </mc:Choice>
          <mc:Fallback xmlns="">
            <p:sp>
              <p:nvSpPr>
                <p:cNvPr id="16" name="Rectangle 15"/>
                <p:cNvSpPr>
                  <a:spLocks noRot="1" noChangeAspect="1" noMove="1" noResize="1" noEditPoints="1" noAdjustHandles="1" noChangeArrowheads="1" noChangeShapeType="1" noTextEdit="1"/>
                </p:cNvSpPr>
                <p:nvPr/>
              </p:nvSpPr>
              <p:spPr>
                <a:xfrm>
                  <a:off x="10149987" y="4334241"/>
                  <a:ext cx="563424" cy="461665"/>
                </a:xfrm>
                <a:prstGeom prst="rect">
                  <a:avLst/>
                </a:prstGeom>
                <a:blipFill>
                  <a:blip r:embed="rId3"/>
                  <a:stretch>
                    <a:fillRect b="-9211"/>
                  </a:stretch>
                </a:blipFill>
              </p:spPr>
              <p:txBody>
                <a:bodyPr/>
                <a:lstStyle/>
                <a:p>
                  <a:r>
                    <a:rPr lang="en-US">
                      <a:noFill/>
                    </a:rPr>
                    <a:t> </a:t>
                  </a:r>
                </a:p>
              </p:txBody>
            </p:sp>
          </mc:Fallback>
        </mc:AlternateContent>
        <p:grpSp>
          <p:nvGrpSpPr>
            <p:cNvPr id="17" name="Group 16"/>
            <p:cNvGrpSpPr/>
            <p:nvPr/>
          </p:nvGrpSpPr>
          <p:grpSpPr>
            <a:xfrm>
              <a:off x="6823661" y="4691087"/>
              <a:ext cx="811161" cy="726651"/>
              <a:chOff x="1946635" y="3279020"/>
              <a:chExt cx="943005" cy="811852"/>
            </a:xfrm>
          </p:grpSpPr>
          <p:sp>
            <p:nvSpPr>
              <p:cNvPr id="62" name="Flowchart: Extract 61"/>
              <p:cNvSpPr/>
              <p:nvPr/>
            </p:nvSpPr>
            <p:spPr>
              <a:xfrm>
                <a:off x="1946635" y="3609759"/>
                <a:ext cx="943005" cy="481113"/>
              </a:xfrm>
              <a:prstGeom prst="flowChartExtra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3" name="Oval 62"/>
              <p:cNvSpPr/>
              <p:nvPr/>
            </p:nvSpPr>
            <p:spPr>
              <a:xfrm>
                <a:off x="2004584" y="3279020"/>
                <a:ext cx="814705" cy="66147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cxnSp>
          <p:nvCxnSpPr>
            <p:cNvPr id="18" name="Straight Connector 17"/>
            <p:cNvCxnSpPr/>
            <p:nvPr/>
          </p:nvCxnSpPr>
          <p:spPr>
            <a:xfrm flipV="1">
              <a:off x="6278446" y="4915057"/>
              <a:ext cx="945461" cy="0"/>
            </a:xfrm>
            <a:prstGeom prst="line">
              <a:avLst/>
            </a:prstGeom>
          </p:spPr>
          <p:style>
            <a:lnRef idx="1">
              <a:schemeClr val="dk1"/>
            </a:lnRef>
            <a:fillRef idx="0">
              <a:schemeClr val="dk1"/>
            </a:fillRef>
            <a:effectRef idx="0">
              <a:schemeClr val="dk1"/>
            </a:effectRef>
            <a:fontRef idx="minor">
              <a:schemeClr val="tx1"/>
            </a:fontRef>
          </p:style>
        </p:cxnSp>
        <p:grpSp>
          <p:nvGrpSpPr>
            <p:cNvPr id="19" name="Group 18"/>
            <p:cNvGrpSpPr/>
            <p:nvPr/>
          </p:nvGrpSpPr>
          <p:grpSpPr>
            <a:xfrm>
              <a:off x="8901645" y="4229466"/>
              <a:ext cx="672281" cy="611389"/>
              <a:chOff x="3493657" y="5191820"/>
              <a:chExt cx="672281" cy="611389"/>
            </a:xfrm>
          </p:grpSpPr>
          <p:sp>
            <p:nvSpPr>
              <p:cNvPr id="59" name="Flowchart: Collate 58"/>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60" name="Flowchart: Delay 59"/>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61" name="Straight Connector 60"/>
              <p:cNvCxnSpPr>
                <a:stCxn id="59" idx="1"/>
                <a:endCxn id="60"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21" name="Straight Arrow Connector 20"/>
            <p:cNvCxnSpPr/>
            <p:nvPr/>
          </p:nvCxnSpPr>
          <p:spPr>
            <a:xfrm flipH="1">
              <a:off x="9509244" y="2615737"/>
              <a:ext cx="47295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76"/>
            <p:cNvSpPr txBox="1"/>
            <p:nvPr/>
          </p:nvSpPr>
          <p:spPr>
            <a:xfrm>
              <a:off x="10149987" y="2389638"/>
              <a:ext cx="107210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Set point</a:t>
              </a:r>
              <a:endParaRPr lang="en-US" dirty="0"/>
            </a:p>
          </p:txBody>
        </p:sp>
        <p:grpSp>
          <p:nvGrpSpPr>
            <p:cNvPr id="25" name="Group 24"/>
            <p:cNvGrpSpPr/>
            <p:nvPr/>
          </p:nvGrpSpPr>
          <p:grpSpPr>
            <a:xfrm>
              <a:off x="7720104" y="2405078"/>
              <a:ext cx="611131" cy="565480"/>
              <a:chOff x="3304905" y="3918448"/>
              <a:chExt cx="611131" cy="565480"/>
            </a:xfrm>
          </p:grpSpPr>
          <p:sp>
            <p:nvSpPr>
              <p:cNvPr id="55" name="Oval 54"/>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6" name="TextBox 90"/>
              <p:cNvSpPr txBox="1"/>
              <p:nvPr/>
            </p:nvSpPr>
            <p:spPr>
              <a:xfrm>
                <a:off x="3423771" y="3995437"/>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a:t>
                </a:r>
                <a:r>
                  <a:rPr lang="en-US" dirty="0" smtClean="0"/>
                  <a:t>I</a:t>
                </a:r>
                <a:endParaRPr lang="en-US" dirty="0"/>
              </a:p>
            </p:txBody>
          </p:sp>
        </p:grpSp>
        <p:grpSp>
          <p:nvGrpSpPr>
            <p:cNvPr id="26" name="Group 25"/>
            <p:cNvGrpSpPr/>
            <p:nvPr/>
          </p:nvGrpSpPr>
          <p:grpSpPr>
            <a:xfrm>
              <a:off x="8926537" y="2348363"/>
              <a:ext cx="701390" cy="565480"/>
              <a:chOff x="3304905" y="3918448"/>
              <a:chExt cx="701390" cy="565480"/>
            </a:xfrm>
          </p:grpSpPr>
          <p:sp>
            <p:nvSpPr>
              <p:cNvPr id="53" name="Oval 52"/>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4" name="TextBox 90"/>
              <p:cNvSpPr txBox="1"/>
              <p:nvPr/>
            </p:nvSpPr>
            <p:spPr>
              <a:xfrm>
                <a:off x="3337529" y="3982045"/>
                <a:ext cx="66876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a:t>
                </a:r>
                <a:r>
                  <a:rPr lang="en-US" dirty="0" smtClean="0"/>
                  <a:t>RC</a:t>
                </a:r>
                <a:endParaRPr lang="en-US" dirty="0"/>
              </a:p>
            </p:txBody>
          </p:sp>
        </p:grpSp>
        <p:cxnSp>
          <p:nvCxnSpPr>
            <p:cNvPr id="27" name="Straight Connector 26"/>
            <p:cNvCxnSpPr/>
            <p:nvPr/>
          </p:nvCxnSpPr>
          <p:spPr>
            <a:xfrm flipH="1">
              <a:off x="9215790" y="2938207"/>
              <a:ext cx="0" cy="1280160"/>
            </a:xfrm>
            <a:prstGeom prst="line">
              <a:avLst/>
            </a:prstGeom>
            <a:ln w="19050"/>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a:off x="7213409" y="2687818"/>
              <a:ext cx="548640" cy="3186"/>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H="1">
              <a:off x="6938953" y="3943771"/>
              <a:ext cx="0" cy="365760"/>
            </a:xfrm>
            <a:prstGeom prst="line">
              <a:avLst/>
            </a:prstGeom>
            <a:ln w="19050"/>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H="1">
              <a:off x="6278446" y="4334241"/>
              <a:ext cx="650136" cy="0"/>
            </a:xfrm>
            <a:prstGeom prst="line">
              <a:avLst/>
            </a:prstGeom>
            <a:ln w="19050"/>
          </p:spPr>
          <p:style>
            <a:lnRef idx="1">
              <a:schemeClr val="dk1"/>
            </a:lnRef>
            <a:fillRef idx="0">
              <a:schemeClr val="dk1"/>
            </a:fillRef>
            <a:effectRef idx="0">
              <a:schemeClr val="dk1"/>
            </a:effectRef>
            <a:fontRef idx="minor">
              <a:schemeClr val="tx1"/>
            </a:fontRef>
          </p:style>
        </p:cxnSp>
        <p:grpSp>
          <p:nvGrpSpPr>
            <p:cNvPr id="32" name="Group 31"/>
            <p:cNvGrpSpPr/>
            <p:nvPr/>
          </p:nvGrpSpPr>
          <p:grpSpPr>
            <a:xfrm>
              <a:off x="6645400" y="3397560"/>
              <a:ext cx="598585" cy="565480"/>
              <a:chOff x="3304905" y="3918448"/>
              <a:chExt cx="598585" cy="565480"/>
            </a:xfrm>
          </p:grpSpPr>
          <p:sp>
            <p:nvSpPr>
              <p:cNvPr id="51" name="Oval 50"/>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2" name="TextBox 90"/>
              <p:cNvSpPr txBox="1"/>
              <p:nvPr/>
            </p:nvSpPr>
            <p:spPr>
              <a:xfrm>
                <a:off x="3411225" y="3980530"/>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L</a:t>
                </a:r>
                <a:r>
                  <a:rPr lang="en-US" dirty="0"/>
                  <a:t>E</a:t>
                </a:r>
              </a:p>
            </p:txBody>
          </p:sp>
        </p:grpSp>
        <p:grpSp>
          <p:nvGrpSpPr>
            <p:cNvPr id="35" name="Group 34"/>
            <p:cNvGrpSpPr/>
            <p:nvPr/>
          </p:nvGrpSpPr>
          <p:grpSpPr>
            <a:xfrm>
              <a:off x="6624404" y="2430562"/>
              <a:ext cx="578507" cy="565480"/>
              <a:chOff x="3304905" y="3918448"/>
              <a:chExt cx="578507" cy="565480"/>
            </a:xfrm>
          </p:grpSpPr>
          <p:sp>
            <p:nvSpPr>
              <p:cNvPr id="45" name="Oval 44"/>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6" name="TextBox 90"/>
              <p:cNvSpPr txBox="1"/>
              <p:nvPr/>
            </p:nvSpPr>
            <p:spPr>
              <a:xfrm>
                <a:off x="3337529" y="3982045"/>
                <a:ext cx="49226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LT</a:t>
                </a:r>
                <a:endParaRPr lang="en-US" dirty="0"/>
              </a:p>
            </p:txBody>
          </p:sp>
        </p:grpSp>
        <p:cxnSp>
          <p:nvCxnSpPr>
            <p:cNvPr id="36" name="Straight Connector 35"/>
            <p:cNvCxnSpPr/>
            <p:nvPr/>
          </p:nvCxnSpPr>
          <p:spPr>
            <a:xfrm flipH="1">
              <a:off x="6924155" y="2991955"/>
              <a:ext cx="0" cy="365760"/>
            </a:xfrm>
            <a:prstGeom prst="line">
              <a:avLst/>
            </a:prstGeom>
            <a:ln w="19050">
              <a:prstDash val="dash"/>
            </a:ln>
          </p:spPr>
          <p:style>
            <a:lnRef idx="1">
              <a:schemeClr val="dk1"/>
            </a:lnRef>
            <a:fillRef idx="0">
              <a:schemeClr val="dk1"/>
            </a:fillRef>
            <a:effectRef idx="0">
              <a:schemeClr val="dk1"/>
            </a:effectRef>
            <a:fontRef idx="minor">
              <a:schemeClr val="tx1"/>
            </a:fontRef>
          </p:style>
        </p:cxnSp>
        <p:grpSp>
          <p:nvGrpSpPr>
            <p:cNvPr id="39" name="Group 38"/>
            <p:cNvGrpSpPr/>
            <p:nvPr/>
          </p:nvGrpSpPr>
          <p:grpSpPr>
            <a:xfrm>
              <a:off x="9088680" y="3807123"/>
              <a:ext cx="231327" cy="173160"/>
              <a:chOff x="2088688" y="5706465"/>
              <a:chExt cx="231327" cy="173160"/>
            </a:xfrm>
          </p:grpSpPr>
          <p:cxnSp>
            <p:nvCxnSpPr>
              <p:cNvPr id="43" name="Straight Connector 42"/>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40" name="Group 39"/>
            <p:cNvGrpSpPr/>
            <p:nvPr/>
          </p:nvGrpSpPr>
          <p:grpSpPr>
            <a:xfrm>
              <a:off x="9126526" y="3328760"/>
              <a:ext cx="231327" cy="173160"/>
              <a:chOff x="2088688" y="5706465"/>
              <a:chExt cx="231327" cy="173160"/>
            </a:xfrm>
          </p:grpSpPr>
          <p:cxnSp>
            <p:nvCxnSpPr>
              <p:cNvPr id="41" name="Straight Connector 40"/>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cxnSp>
          <p:nvCxnSpPr>
            <p:cNvPr id="70" name="Straight Connector 69"/>
            <p:cNvCxnSpPr/>
            <p:nvPr/>
          </p:nvCxnSpPr>
          <p:spPr>
            <a:xfrm flipH="1">
              <a:off x="8324279" y="2632400"/>
              <a:ext cx="548640" cy="3186"/>
            </a:xfrm>
            <a:prstGeom prst="line">
              <a:avLst/>
            </a:prstGeom>
            <a:ln w="19050">
              <a:prstDash val="dash"/>
            </a:ln>
          </p:spPr>
          <p:style>
            <a:lnRef idx="1">
              <a:schemeClr val="dk1"/>
            </a:lnRef>
            <a:fillRef idx="0">
              <a:schemeClr val="dk1"/>
            </a:fillRef>
            <a:effectRef idx="0">
              <a:schemeClr val="dk1"/>
            </a:effectRef>
            <a:fontRef idx="minor">
              <a:schemeClr val="tx1"/>
            </a:fontRef>
          </p:style>
        </p:cxnSp>
        <p:grpSp>
          <p:nvGrpSpPr>
            <p:cNvPr id="71" name="Group 70"/>
            <p:cNvGrpSpPr/>
            <p:nvPr/>
          </p:nvGrpSpPr>
          <p:grpSpPr>
            <a:xfrm>
              <a:off x="9088680" y="3024049"/>
              <a:ext cx="231327" cy="173160"/>
              <a:chOff x="2088688" y="5706465"/>
              <a:chExt cx="231327" cy="173160"/>
            </a:xfrm>
          </p:grpSpPr>
          <p:cxnSp>
            <p:nvCxnSpPr>
              <p:cNvPr id="72" name="Straight Connector 71"/>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4239501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163395" y="6031886"/>
            <a:ext cx="543232" cy="365125"/>
          </a:xfrm>
        </p:spPr>
        <p:txBody>
          <a:bodyPr/>
          <a:lstStyle/>
          <a:p>
            <a:fld id="{C1227082-9623-4AB1-B9BE-6FF402288CC8}" type="slidenum">
              <a:rPr lang="en-US" sz="1800" b="1" smtClean="0">
                <a:solidFill>
                  <a:srgbClr val="FF0000"/>
                </a:solidFill>
              </a:rPr>
              <a:t>32</a:t>
            </a:fld>
            <a:endParaRPr lang="en-US" sz="1800" b="1" dirty="0">
              <a:solidFill>
                <a:srgbClr val="FF0000"/>
              </a:solidFill>
            </a:endParaRPr>
          </a:p>
        </p:txBody>
      </p:sp>
      <p:grpSp>
        <p:nvGrpSpPr>
          <p:cNvPr id="66" name="Group 65"/>
          <p:cNvGrpSpPr/>
          <p:nvPr/>
        </p:nvGrpSpPr>
        <p:grpSpPr>
          <a:xfrm>
            <a:off x="5161935" y="1981489"/>
            <a:ext cx="6694910" cy="3186037"/>
            <a:chOff x="5011717" y="1598031"/>
            <a:chExt cx="6694910" cy="3186037"/>
          </a:xfrm>
        </p:grpSpPr>
        <p:cxnSp>
          <p:nvCxnSpPr>
            <p:cNvPr id="11" name="Straight Arrow Connector 10"/>
            <p:cNvCxnSpPr/>
            <p:nvPr/>
          </p:nvCxnSpPr>
          <p:spPr>
            <a:xfrm>
              <a:off x="6829771" y="1840978"/>
              <a:ext cx="43246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37"/>
            <p:cNvSpPr txBox="1"/>
            <p:nvPr/>
          </p:nvSpPr>
          <p:spPr>
            <a:xfrm>
              <a:off x="5011717" y="4180687"/>
              <a:ext cx="1435475" cy="584775"/>
            </a:xfrm>
            <a:prstGeom prst="rect">
              <a:avLst/>
            </a:prstGeom>
            <a:noFill/>
          </p:spPr>
          <p:txBody>
            <a:bodyPr wrap="square" rtlCol="0">
              <a:spAutoFit/>
            </a:bodyPr>
            <a:lstStyle/>
            <a:p>
              <a:pPr marL="0" marR="0" algn="ctr">
                <a:spcBef>
                  <a:spcPts val="0"/>
                </a:spcBef>
                <a:spcAft>
                  <a:spcPts val="0"/>
                </a:spcAft>
              </a:pPr>
              <a:r>
                <a:rPr lang="en-US" sz="1600" kern="1200" dirty="0">
                  <a:solidFill>
                    <a:srgbClr val="000000"/>
                  </a:solidFill>
                  <a:effectLst/>
                  <a:latin typeface="Times New Roman" panose="02020603050405020304" pitchFamily="18" charset="0"/>
                  <a:ea typeface="Times New Roman" panose="02020603050405020304" pitchFamily="18" charset="0"/>
                </a:rPr>
                <a:t>Cooling </a:t>
              </a:r>
              <a:r>
                <a:rPr lang="en-US" sz="1600" kern="1200" dirty="0" smtClean="0">
                  <a:solidFill>
                    <a:srgbClr val="000000"/>
                  </a:solidFill>
                  <a:effectLst/>
                  <a:latin typeface="Times New Roman" panose="02020603050405020304" pitchFamily="18" charset="0"/>
                  <a:ea typeface="Times New Roman" panose="02020603050405020304" pitchFamily="18" charset="0"/>
                </a:rPr>
                <a:t>water</a:t>
              </a:r>
            </a:p>
            <a:p>
              <a:pPr marL="0" marR="0" algn="ctr">
                <a:spcBef>
                  <a:spcPts val="0"/>
                </a:spcBef>
                <a:spcAft>
                  <a:spcPts val="0"/>
                </a:spcAft>
              </a:pPr>
              <a:r>
                <a:rPr lang="en-US" sz="1600" dirty="0">
                  <a:solidFill>
                    <a:srgbClr val="000000"/>
                  </a:solidFill>
                  <a:latin typeface="Times New Roman" panose="02020603050405020304" pitchFamily="18" charset="0"/>
                  <a:ea typeface="Times New Roman" panose="02020603050405020304" pitchFamily="18" charset="0"/>
                </a:rPr>
                <a:t>m</a:t>
              </a:r>
              <a:r>
                <a:rPr lang="en-US" sz="1600" dirty="0" smtClean="0">
                  <a:solidFill>
                    <a:srgbClr val="000000"/>
                  </a:solidFill>
                  <a:latin typeface="Times New Roman" panose="02020603050405020304" pitchFamily="18" charset="0"/>
                  <a:ea typeface="Times New Roman" panose="02020603050405020304" pitchFamily="18" charset="0"/>
                </a:rPr>
                <a:t> kg/s</a:t>
              </a:r>
              <a:endParaRPr lang="en-US" sz="1600" dirty="0">
                <a:effectLst/>
                <a:latin typeface="Times New Roman" panose="02020603050405020304" pitchFamily="18" charset="0"/>
                <a:ea typeface="Times New Roman" panose="02020603050405020304" pitchFamily="18" charset="0"/>
              </a:endParaRPr>
            </a:p>
          </p:txBody>
        </p:sp>
        <p:sp>
          <p:nvSpPr>
            <p:cNvPr id="13" name="Arc 12"/>
            <p:cNvSpPr/>
            <p:nvPr/>
          </p:nvSpPr>
          <p:spPr>
            <a:xfrm rot="19196565">
              <a:off x="7697937" y="2306835"/>
              <a:ext cx="2426580" cy="2477233"/>
            </a:xfrm>
            <a:prstGeom prst="arc">
              <a:avLst>
                <a:gd name="adj1" fmla="val 15822097"/>
                <a:gd name="adj2" fmla="val 21272513"/>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4" name="Straight Connector 3"/>
            <p:cNvCxnSpPr/>
            <p:nvPr/>
          </p:nvCxnSpPr>
          <p:spPr>
            <a:xfrm>
              <a:off x="9739660" y="2785446"/>
              <a:ext cx="0" cy="1645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007635" y="2785446"/>
              <a:ext cx="0" cy="1645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8003018" y="4439836"/>
              <a:ext cx="1737360" cy="14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rot="1554962">
              <a:off x="9065708" y="1621466"/>
              <a:ext cx="613282" cy="2194014"/>
              <a:chOff x="1094566" y="-336266"/>
              <a:chExt cx="599162" cy="1776759"/>
            </a:xfrm>
          </p:grpSpPr>
          <p:sp>
            <p:nvSpPr>
              <p:cNvPr id="27" name="Oval 26"/>
              <p:cNvSpPr/>
              <p:nvPr/>
            </p:nvSpPr>
            <p:spPr>
              <a:xfrm>
                <a:off x="1388928" y="1304793"/>
                <a:ext cx="304800" cy="1356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8" name="Oval 27"/>
              <p:cNvSpPr/>
              <p:nvPr/>
            </p:nvSpPr>
            <p:spPr>
              <a:xfrm>
                <a:off x="1094566" y="1304794"/>
                <a:ext cx="304800" cy="1356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cxnSp>
            <p:nvCxnSpPr>
              <p:cNvPr id="29" name="Straight Connector 28"/>
              <p:cNvCxnSpPr/>
              <p:nvPr/>
            </p:nvCxnSpPr>
            <p:spPr>
              <a:xfrm>
                <a:off x="1387592" y="-336266"/>
                <a:ext cx="0" cy="170315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8048738" y="3264922"/>
              <a:ext cx="1645920" cy="59474"/>
              <a:chOff x="599821" y="1588807"/>
              <a:chExt cx="1257842" cy="138333"/>
            </a:xfrm>
          </p:grpSpPr>
          <p:grpSp>
            <p:nvGrpSpPr>
              <p:cNvPr id="15" name="Group 14"/>
              <p:cNvGrpSpPr/>
              <p:nvPr/>
            </p:nvGrpSpPr>
            <p:grpSpPr>
              <a:xfrm>
                <a:off x="599821" y="1600758"/>
                <a:ext cx="627346" cy="126382"/>
                <a:chOff x="599821" y="1600758"/>
                <a:chExt cx="627346" cy="126382"/>
              </a:xfrm>
            </p:grpSpPr>
            <p:grpSp>
              <p:nvGrpSpPr>
                <p:cNvPr id="22" name="Group 21"/>
                <p:cNvGrpSpPr/>
                <p:nvPr/>
              </p:nvGrpSpPr>
              <p:grpSpPr>
                <a:xfrm>
                  <a:off x="599821" y="1612709"/>
                  <a:ext cx="315238" cy="114430"/>
                  <a:chOff x="599821" y="1612709"/>
                  <a:chExt cx="315238" cy="114430"/>
                </a:xfrm>
              </p:grpSpPr>
              <p:cxnSp>
                <p:nvCxnSpPr>
                  <p:cNvPr id="25" name="Straight Connector 24"/>
                  <p:cNvCxnSpPr/>
                  <p:nvPr/>
                </p:nvCxnSpPr>
                <p:spPr>
                  <a:xfrm flipV="1">
                    <a:off x="599821" y="1612709"/>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765161" y="1612709"/>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flipV="1">
                  <a:off x="914702" y="1612709"/>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1077269" y="1600758"/>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1230317" y="1588807"/>
                <a:ext cx="627346" cy="126381"/>
                <a:chOff x="1230317" y="1588807"/>
                <a:chExt cx="627346" cy="126381"/>
              </a:xfrm>
            </p:grpSpPr>
            <p:grpSp>
              <p:nvGrpSpPr>
                <p:cNvPr id="17" name="Group 16"/>
                <p:cNvGrpSpPr/>
                <p:nvPr/>
              </p:nvGrpSpPr>
              <p:grpSpPr>
                <a:xfrm>
                  <a:off x="1230317" y="1600758"/>
                  <a:ext cx="315238" cy="114430"/>
                  <a:chOff x="1230317" y="1600758"/>
                  <a:chExt cx="315238" cy="114430"/>
                </a:xfrm>
              </p:grpSpPr>
              <p:cxnSp>
                <p:nvCxnSpPr>
                  <p:cNvPr id="20" name="Straight Connector 19"/>
                  <p:cNvCxnSpPr/>
                  <p:nvPr/>
                </p:nvCxnSpPr>
                <p:spPr>
                  <a:xfrm flipV="1">
                    <a:off x="1230317" y="1600758"/>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1395657" y="1600758"/>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flipV="1">
                  <a:off x="1545198" y="1600758"/>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1707765" y="158880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31" name="Straight Connector 30"/>
            <p:cNvCxnSpPr/>
            <p:nvPr/>
          </p:nvCxnSpPr>
          <p:spPr>
            <a:xfrm>
              <a:off x="9739660" y="2817701"/>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7728698" y="2817701"/>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7728698" y="2684945"/>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9739660" y="2684945"/>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728698" y="3147753"/>
              <a:ext cx="0" cy="1636315"/>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a:off x="10034188" y="3147753"/>
              <a:ext cx="0" cy="1636315"/>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H="1" flipV="1">
              <a:off x="7728697" y="4784068"/>
              <a:ext cx="2286000" cy="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a:off x="7728697" y="3147753"/>
              <a:ext cx="274321" cy="0"/>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9759867" y="3147753"/>
              <a:ext cx="274321" cy="0"/>
            </a:xfrm>
            <a:prstGeom prst="line">
              <a:avLst/>
            </a:prstGeom>
          </p:spPr>
          <p:style>
            <a:lnRef idx="1">
              <a:schemeClr val="dk1"/>
            </a:lnRef>
            <a:fillRef idx="0">
              <a:schemeClr val="dk1"/>
            </a:fillRef>
            <a:effectRef idx="0">
              <a:schemeClr val="dk1"/>
            </a:effectRef>
            <a:fontRef idx="minor">
              <a:schemeClr val="tx1"/>
            </a:fontRef>
          </p:style>
        </p:cxnSp>
        <p:sp>
          <p:nvSpPr>
            <p:cNvPr id="50" name="Flowchart: Process 49"/>
            <p:cNvSpPr/>
            <p:nvPr/>
          </p:nvSpPr>
          <p:spPr>
            <a:xfrm>
              <a:off x="9934487" y="3365826"/>
              <a:ext cx="640080" cy="111979"/>
            </a:xfrm>
            <a:prstGeom prst="flowChartProces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Process 51"/>
            <p:cNvSpPr/>
            <p:nvPr/>
          </p:nvSpPr>
          <p:spPr>
            <a:xfrm>
              <a:off x="7262234" y="4383846"/>
              <a:ext cx="548640" cy="111979"/>
            </a:xfrm>
            <a:prstGeom prst="flowChartProces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lowchart: Process 52"/>
            <p:cNvSpPr/>
            <p:nvPr/>
          </p:nvSpPr>
          <p:spPr>
            <a:xfrm>
              <a:off x="9548981" y="4214449"/>
              <a:ext cx="1005840" cy="91440"/>
            </a:xfrm>
            <a:prstGeom prst="flowChartProcess">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Arrow Connector 54"/>
            <p:cNvCxnSpPr/>
            <p:nvPr/>
          </p:nvCxnSpPr>
          <p:spPr>
            <a:xfrm>
              <a:off x="6418291" y="4439836"/>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a:off x="10574567" y="3421294"/>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p:cNvCxnSpPr/>
            <p:nvPr/>
          </p:nvCxnSpPr>
          <p:spPr>
            <a:xfrm>
              <a:off x="10636997" y="4261040"/>
              <a:ext cx="43246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37"/>
            <p:cNvSpPr txBox="1"/>
            <p:nvPr/>
          </p:nvSpPr>
          <p:spPr>
            <a:xfrm>
              <a:off x="10620142" y="4429120"/>
              <a:ext cx="1086485" cy="338554"/>
            </a:xfrm>
            <a:prstGeom prst="rect">
              <a:avLst/>
            </a:prstGeom>
            <a:noFill/>
          </p:spPr>
          <p:txBody>
            <a:bodyPr wrap="square" rtlCol="0">
              <a:spAutoFit/>
            </a:bodyP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Times New Roman" panose="02020603050405020304" pitchFamily="18" charset="0"/>
                </a:rPr>
                <a:t>Product</a:t>
              </a:r>
              <a:endParaRPr lang="en-US" sz="1600" dirty="0">
                <a:effectLst/>
                <a:latin typeface="Times New Roman" panose="02020603050405020304" pitchFamily="18" charset="0"/>
                <a:ea typeface="Times New Roman" panose="02020603050405020304" pitchFamily="18" charset="0"/>
              </a:endParaRPr>
            </a:p>
          </p:txBody>
        </p:sp>
        <p:sp>
          <p:nvSpPr>
            <p:cNvPr id="62" name="TextBox 37"/>
            <p:cNvSpPr txBox="1"/>
            <p:nvPr/>
          </p:nvSpPr>
          <p:spPr>
            <a:xfrm>
              <a:off x="8175729" y="3474045"/>
              <a:ext cx="426804"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Times New Roman" panose="02020603050405020304" pitchFamily="18" charset="0"/>
                </a:rPr>
                <a:t>T</a:t>
              </a:r>
              <a:endParaRPr lang="en-US" sz="1600" dirty="0">
                <a:effectLst/>
                <a:latin typeface="Times New Roman" panose="02020603050405020304" pitchFamily="18" charset="0"/>
                <a:ea typeface="Times New Roman" panose="02020603050405020304" pitchFamily="18" charset="0"/>
              </a:endParaRPr>
            </a:p>
          </p:txBody>
        </p:sp>
        <p:sp>
          <p:nvSpPr>
            <p:cNvPr id="63" name="TextBox 37"/>
            <p:cNvSpPr txBox="1"/>
            <p:nvPr/>
          </p:nvSpPr>
          <p:spPr>
            <a:xfrm>
              <a:off x="8344895" y="3812599"/>
              <a:ext cx="108648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b="1" kern="1200" dirty="0" smtClean="0">
                  <a:solidFill>
                    <a:srgbClr val="000000"/>
                  </a:solidFill>
                  <a:effectLst/>
                  <a:latin typeface="Times New Roman" panose="02020603050405020304" pitchFamily="18" charset="0"/>
                  <a:ea typeface="Times New Roman" panose="02020603050405020304" pitchFamily="18" charset="0"/>
                </a:rPr>
                <a:t>Reactor</a:t>
              </a:r>
              <a:endParaRPr lang="en-US" b="1" dirty="0">
                <a:effectLst/>
                <a:latin typeface="Times New Roman" panose="02020603050405020304" pitchFamily="18" charset="0"/>
                <a:ea typeface="Times New Roman" panose="02020603050405020304" pitchFamily="18" charset="0"/>
              </a:endParaRPr>
            </a:p>
          </p:txBody>
        </p:sp>
        <p:sp>
          <p:nvSpPr>
            <p:cNvPr id="64" name="TextBox 37"/>
            <p:cNvSpPr txBox="1"/>
            <p:nvPr/>
          </p:nvSpPr>
          <p:spPr>
            <a:xfrm>
              <a:off x="5729454" y="1598031"/>
              <a:ext cx="1086485"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Times New Roman" panose="02020603050405020304" pitchFamily="18" charset="0"/>
                </a:rPr>
                <a:t>Reactants</a:t>
              </a:r>
              <a:endParaRPr lang="en-US" sz="1600" dirty="0">
                <a:effectLst/>
                <a:latin typeface="Times New Roman" panose="02020603050405020304" pitchFamily="18" charset="0"/>
                <a:ea typeface="Times New Roman" panose="02020603050405020304" pitchFamily="18" charset="0"/>
              </a:endParaRPr>
            </a:p>
          </p:txBody>
        </p:sp>
        <p:sp>
          <p:nvSpPr>
            <p:cNvPr id="65" name="L-Shape 64"/>
            <p:cNvSpPr/>
            <p:nvPr/>
          </p:nvSpPr>
          <p:spPr>
            <a:xfrm rot="10800000">
              <a:off x="7343926" y="1767308"/>
              <a:ext cx="1120877" cy="875648"/>
            </a:xfrm>
            <a:prstGeom prst="corner">
              <a:avLst>
                <a:gd name="adj1" fmla="val 14630"/>
                <a:gd name="adj2" fmla="val 12731"/>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p:cNvSpPr txBox="1"/>
          <p:nvPr/>
        </p:nvSpPr>
        <p:spPr>
          <a:xfrm>
            <a:off x="752168" y="309716"/>
            <a:ext cx="1932038"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Homework 3</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68" name="TextBox 67"/>
          <p:cNvSpPr txBox="1"/>
          <p:nvPr/>
        </p:nvSpPr>
        <p:spPr>
          <a:xfrm>
            <a:off x="280407" y="764348"/>
            <a:ext cx="4866967" cy="6186309"/>
          </a:xfrm>
          <a:prstGeom prst="rect">
            <a:avLst/>
          </a:prstGeom>
          <a:noFill/>
        </p:spPr>
        <p:txBody>
          <a:bodyPr wrap="square" rtlCol="0">
            <a:spAutoFit/>
          </a:bodyPr>
          <a:lstStyle/>
          <a:p>
            <a:pPr>
              <a:lnSpc>
                <a:spcPct val="150000"/>
              </a:lnSpc>
            </a:pPr>
            <a:r>
              <a:rPr lang="en-US" sz="2400" dirty="0" smtClean="0">
                <a:latin typeface="Times New Roman" panose="02020603050405020304" pitchFamily="18" charset="0"/>
                <a:cs typeface="Times New Roman" panose="02020603050405020304" pitchFamily="18" charset="0"/>
              </a:rPr>
              <a:t>Figure below shows a jacketed reactor which carries out exothermic reaction.  We want to control the  reaction temperature T . The manipulating variable is the flowrate of the cooling water to the jacket(m).</a:t>
            </a:r>
          </a:p>
          <a:p>
            <a:pPr>
              <a:lnSpc>
                <a:spcPct val="150000"/>
              </a:lnSpc>
            </a:pPr>
            <a:r>
              <a:rPr lang="en-US" sz="2400" dirty="0" smtClean="0">
                <a:latin typeface="Times New Roman" panose="02020603050405020304" pitchFamily="18" charset="0"/>
                <a:cs typeface="Times New Roman" panose="02020603050405020304" pitchFamily="18" charset="0"/>
              </a:rPr>
              <a:t>1- use cascade control loop only</a:t>
            </a:r>
          </a:p>
          <a:p>
            <a:pPr>
              <a:lnSpc>
                <a:spcPct val="150000"/>
              </a:lnSpc>
            </a:pPr>
            <a:r>
              <a:rPr lang="en-US" sz="2400" dirty="0" smtClean="0">
                <a:latin typeface="Times New Roman" panose="02020603050405020304" pitchFamily="18" charset="0"/>
                <a:cs typeface="Times New Roman" panose="02020603050405020304" pitchFamily="18" charset="0"/>
              </a:rPr>
              <a:t>2- use feedback control loop only</a:t>
            </a:r>
          </a:p>
          <a:p>
            <a:pPr>
              <a:lnSpc>
                <a:spcPct val="150000"/>
              </a:lnSpc>
            </a:pPr>
            <a:r>
              <a:rPr lang="en-US" sz="2400" dirty="0" smtClean="0">
                <a:latin typeface="Times New Roman" panose="02020603050405020304" pitchFamily="18" charset="0"/>
                <a:cs typeface="Times New Roman" panose="02020603050405020304" pitchFamily="18" charset="0"/>
              </a:rPr>
              <a:t>3- use feedforward – pulse- feedback loop.</a:t>
            </a:r>
          </a:p>
          <a:p>
            <a:pPr>
              <a:lnSpc>
                <a:spcPct val="150000"/>
              </a:lnSpc>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2894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33</a:t>
            </a:fld>
            <a:endParaRPr lang="en-US"/>
          </a:p>
        </p:txBody>
      </p:sp>
      <p:sp>
        <p:nvSpPr>
          <p:cNvPr id="3" name="Rectangle 2"/>
          <p:cNvSpPr/>
          <p:nvPr/>
        </p:nvSpPr>
        <p:spPr>
          <a:xfrm>
            <a:off x="398051" y="353650"/>
            <a:ext cx="3146246" cy="461665"/>
          </a:xfrm>
          <a:prstGeom prst="rect">
            <a:avLst/>
          </a:prstGeom>
        </p:spPr>
        <p:txBody>
          <a:bodyPr wrap="none">
            <a:spAutoFit/>
          </a:bodyPr>
          <a:lstStyle/>
          <a:p>
            <a:pPr>
              <a:spcBef>
                <a:spcPct val="50000"/>
              </a:spcBef>
            </a:pPr>
            <a:r>
              <a:rPr lang="en-US" altLang="en-US" sz="2400" b="1" dirty="0">
                <a:solidFill>
                  <a:srgbClr val="FF0000"/>
                </a:solidFill>
                <a:latin typeface="Times New Roman" panose="02020603050405020304" pitchFamily="18" charset="0"/>
                <a:cs typeface="Times New Roman" panose="02020603050405020304" pitchFamily="18" charset="0"/>
              </a:rPr>
              <a:t>5- Split Range Control</a:t>
            </a:r>
          </a:p>
        </p:txBody>
      </p:sp>
      <p:sp>
        <p:nvSpPr>
          <p:cNvPr id="5" name="TextBox 4"/>
          <p:cNvSpPr txBox="1"/>
          <p:nvPr/>
        </p:nvSpPr>
        <p:spPr>
          <a:xfrm>
            <a:off x="398051" y="901234"/>
            <a:ext cx="10690123" cy="1477328"/>
          </a:xfrm>
          <a:prstGeom prst="rect">
            <a:avLst/>
          </a:prstGeom>
          <a:noFill/>
        </p:spPr>
        <p:txBody>
          <a:bodyPr wrap="square" rtlCol="0">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Spilt control loop is very common control scheme in which the output of a controller is split to two or more of control valves. In this case , one of the control valve is chosen normally closed and the other is chosen normally open. For example (Figure below)</a:t>
            </a:r>
            <a:endParaRPr lang="en-US" sz="2000" dirty="0">
              <a:latin typeface="Times New Roman" panose="02020603050405020304" pitchFamily="18" charset="0"/>
              <a:cs typeface="Times New Roman" panose="02020603050405020304" pitchFamily="18" charset="0"/>
            </a:endParaRPr>
          </a:p>
        </p:txBody>
      </p:sp>
      <p:grpSp>
        <p:nvGrpSpPr>
          <p:cNvPr id="6" name="Group 5"/>
          <p:cNvGrpSpPr/>
          <p:nvPr/>
        </p:nvGrpSpPr>
        <p:grpSpPr>
          <a:xfrm>
            <a:off x="6560829" y="2053058"/>
            <a:ext cx="4876800" cy="2653752"/>
            <a:chOff x="5105400" y="1903500"/>
            <a:chExt cx="4876800" cy="2653752"/>
          </a:xfrm>
        </p:grpSpPr>
        <p:sp>
          <p:nvSpPr>
            <p:cNvPr id="7" name="Line 8"/>
            <p:cNvSpPr>
              <a:spLocks noChangeShapeType="1"/>
            </p:cNvSpPr>
            <p:nvPr/>
          </p:nvSpPr>
          <p:spPr bwMode="auto">
            <a:xfrm>
              <a:off x="5105400" y="3509131"/>
              <a:ext cx="235712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 name="Line 9"/>
            <p:cNvSpPr>
              <a:spLocks noChangeShapeType="1"/>
            </p:cNvSpPr>
            <p:nvPr/>
          </p:nvSpPr>
          <p:spPr bwMode="auto">
            <a:xfrm>
              <a:off x="7462520" y="2973921"/>
              <a:ext cx="0" cy="115962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9" name="Group 8"/>
            <p:cNvGrpSpPr>
              <a:grpSpLocks/>
            </p:cNvGrpSpPr>
            <p:nvPr/>
          </p:nvGrpSpPr>
          <p:grpSpPr bwMode="auto">
            <a:xfrm>
              <a:off x="8437880" y="2421993"/>
              <a:ext cx="487680" cy="715473"/>
              <a:chOff x="1776" y="2880"/>
              <a:chExt cx="288" cy="336"/>
            </a:xfrm>
          </p:grpSpPr>
          <p:sp>
            <p:nvSpPr>
              <p:cNvPr id="50" name="AutoShape 11"/>
              <p:cNvSpPr>
                <a:spLocks noChangeArrowheads="1"/>
              </p:cNvSpPr>
              <p:nvPr/>
            </p:nvSpPr>
            <p:spPr bwMode="auto">
              <a:xfrm rot="-5400000">
                <a:off x="1848" y="3000"/>
                <a:ext cx="144" cy="288"/>
              </a:xfrm>
              <a:prstGeom prst="flowChartCollate">
                <a:avLst/>
              </a:prstGeom>
              <a:solidFill>
                <a:srgbClr val="C0C0C0"/>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sp>
            <p:nvSpPr>
              <p:cNvPr id="51" name="Line 12"/>
              <p:cNvSpPr>
                <a:spLocks noChangeShapeType="1"/>
              </p:cNvSpPr>
              <p:nvPr/>
            </p:nvSpPr>
            <p:spPr bwMode="auto">
              <a:xfrm flipV="1">
                <a:off x="1920" y="29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2" name="AutoShape 13"/>
              <p:cNvSpPr>
                <a:spLocks noChangeArrowheads="1"/>
              </p:cNvSpPr>
              <p:nvPr/>
            </p:nvSpPr>
            <p:spPr bwMode="auto">
              <a:xfrm rot="-5400000">
                <a:off x="1872" y="2832"/>
                <a:ext cx="96" cy="192"/>
              </a:xfrm>
              <a:prstGeom prst="flowChartDelay">
                <a:avLst/>
              </a:prstGeom>
              <a:solidFill>
                <a:srgbClr val="C0C0C0"/>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grpSp>
        <p:sp>
          <p:nvSpPr>
            <p:cNvPr id="10" name="Line 14"/>
            <p:cNvSpPr>
              <a:spLocks noChangeShapeType="1"/>
            </p:cNvSpPr>
            <p:nvPr/>
          </p:nvSpPr>
          <p:spPr bwMode="auto">
            <a:xfrm>
              <a:off x="7462520" y="2973921"/>
              <a:ext cx="97536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1" name="Line 15"/>
            <p:cNvSpPr>
              <a:spLocks noChangeShapeType="1"/>
            </p:cNvSpPr>
            <p:nvPr/>
          </p:nvSpPr>
          <p:spPr bwMode="auto">
            <a:xfrm>
              <a:off x="7462520" y="4154915"/>
              <a:ext cx="97536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12" name="Group 11"/>
            <p:cNvGrpSpPr>
              <a:grpSpLocks/>
            </p:cNvGrpSpPr>
            <p:nvPr/>
          </p:nvGrpSpPr>
          <p:grpSpPr bwMode="auto">
            <a:xfrm>
              <a:off x="8437880" y="3592766"/>
              <a:ext cx="487680" cy="715473"/>
              <a:chOff x="1776" y="2880"/>
              <a:chExt cx="288" cy="336"/>
            </a:xfrm>
          </p:grpSpPr>
          <p:sp>
            <p:nvSpPr>
              <p:cNvPr id="47" name="AutoShape 17"/>
              <p:cNvSpPr>
                <a:spLocks noChangeArrowheads="1"/>
              </p:cNvSpPr>
              <p:nvPr/>
            </p:nvSpPr>
            <p:spPr bwMode="auto">
              <a:xfrm rot="-5400000">
                <a:off x="1848" y="3000"/>
                <a:ext cx="144" cy="288"/>
              </a:xfrm>
              <a:prstGeom prst="flowChartCollate">
                <a:avLst/>
              </a:prstGeom>
              <a:solidFill>
                <a:srgbClr val="C0C0C0"/>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sp>
            <p:nvSpPr>
              <p:cNvPr id="48" name="Line 18"/>
              <p:cNvSpPr>
                <a:spLocks noChangeShapeType="1"/>
              </p:cNvSpPr>
              <p:nvPr/>
            </p:nvSpPr>
            <p:spPr bwMode="auto">
              <a:xfrm flipV="1">
                <a:off x="1920" y="29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9" name="AutoShape 19"/>
              <p:cNvSpPr>
                <a:spLocks noChangeArrowheads="1"/>
              </p:cNvSpPr>
              <p:nvPr/>
            </p:nvSpPr>
            <p:spPr bwMode="auto">
              <a:xfrm rot="-5400000">
                <a:off x="1872" y="2832"/>
                <a:ext cx="96" cy="192"/>
              </a:xfrm>
              <a:prstGeom prst="flowChartDelay">
                <a:avLst/>
              </a:prstGeom>
              <a:solidFill>
                <a:srgbClr val="C0C0C0"/>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grpSp>
        <p:sp>
          <p:nvSpPr>
            <p:cNvPr id="13" name="Line 20"/>
            <p:cNvSpPr>
              <a:spLocks noChangeShapeType="1"/>
            </p:cNvSpPr>
            <p:nvPr/>
          </p:nvSpPr>
          <p:spPr bwMode="auto">
            <a:xfrm>
              <a:off x="8925560" y="2973921"/>
              <a:ext cx="10566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4" name="Line 21"/>
            <p:cNvSpPr>
              <a:spLocks noChangeShapeType="1"/>
            </p:cNvSpPr>
            <p:nvPr/>
          </p:nvSpPr>
          <p:spPr bwMode="auto">
            <a:xfrm>
              <a:off x="8925560" y="4133544"/>
              <a:ext cx="10566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15" name="Group 14"/>
            <p:cNvGrpSpPr>
              <a:grpSpLocks/>
            </p:cNvGrpSpPr>
            <p:nvPr/>
          </p:nvGrpSpPr>
          <p:grpSpPr bwMode="auto">
            <a:xfrm>
              <a:off x="6324600" y="1903500"/>
              <a:ext cx="487680" cy="535210"/>
              <a:chOff x="864" y="3360"/>
              <a:chExt cx="288" cy="288"/>
            </a:xfrm>
          </p:grpSpPr>
          <p:sp>
            <p:nvSpPr>
              <p:cNvPr id="45" name="Rectangle 44"/>
              <p:cNvSpPr>
                <a:spLocks noChangeArrowheads="1"/>
              </p:cNvSpPr>
              <p:nvPr/>
            </p:nvSpPr>
            <p:spPr bwMode="auto">
              <a:xfrm>
                <a:off x="864" y="3360"/>
                <a:ext cx="288" cy="288"/>
              </a:xfrm>
              <a:prstGeom prst="rect">
                <a:avLst/>
              </a:prstGeom>
              <a:solidFill>
                <a:srgbClr val="CCFF33"/>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sp>
            <p:nvSpPr>
              <p:cNvPr id="46" name="Oval 45"/>
              <p:cNvSpPr>
                <a:spLocks noChangeArrowheads="1"/>
              </p:cNvSpPr>
              <p:nvPr/>
            </p:nvSpPr>
            <p:spPr bwMode="auto">
              <a:xfrm>
                <a:off x="864" y="3360"/>
                <a:ext cx="288" cy="288"/>
              </a:xfrm>
              <a:prstGeom prst="ellipse">
                <a:avLst/>
              </a:prstGeom>
              <a:solidFill>
                <a:srgbClr val="CCFF33"/>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0"/>
                  </a:spcBef>
                  <a:buClrTx/>
                  <a:buSzTx/>
                  <a:buFontTx/>
                  <a:buNone/>
                </a:pPr>
                <a:r>
                  <a:rPr lang="en-US" altLang="en-US" sz="1400" dirty="0" smtClean="0"/>
                  <a:t>FIC</a:t>
                </a:r>
                <a:endParaRPr lang="en-US" altLang="en-US" sz="1400" dirty="0"/>
              </a:p>
            </p:txBody>
          </p:sp>
        </p:grpSp>
        <p:grpSp>
          <p:nvGrpSpPr>
            <p:cNvPr id="16" name="Group 15"/>
            <p:cNvGrpSpPr>
              <a:grpSpLocks/>
            </p:cNvGrpSpPr>
            <p:nvPr/>
          </p:nvGrpSpPr>
          <p:grpSpPr bwMode="auto">
            <a:xfrm>
              <a:off x="5593080" y="2884726"/>
              <a:ext cx="406400" cy="624413"/>
              <a:chOff x="936" y="2352"/>
              <a:chExt cx="240" cy="336"/>
            </a:xfrm>
          </p:grpSpPr>
          <p:sp>
            <p:nvSpPr>
              <p:cNvPr id="43" name="Oval 42"/>
              <p:cNvSpPr>
                <a:spLocks noChangeArrowheads="1"/>
              </p:cNvSpPr>
              <p:nvPr/>
            </p:nvSpPr>
            <p:spPr bwMode="auto">
              <a:xfrm>
                <a:off x="936" y="2352"/>
                <a:ext cx="240" cy="240"/>
              </a:xfrm>
              <a:prstGeom prst="ellipse">
                <a:avLst/>
              </a:prstGeom>
              <a:solidFill>
                <a:srgbClr val="CCFF33"/>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0"/>
                  </a:spcBef>
                  <a:buClrTx/>
                  <a:buSzTx/>
                  <a:buFontTx/>
                  <a:buNone/>
                </a:pPr>
                <a:r>
                  <a:rPr lang="en-US" altLang="en-US" sz="1400"/>
                  <a:t>FT</a:t>
                </a:r>
              </a:p>
            </p:txBody>
          </p:sp>
          <p:sp>
            <p:nvSpPr>
              <p:cNvPr id="44" name="Line 29"/>
              <p:cNvSpPr>
                <a:spLocks noChangeShapeType="1"/>
              </p:cNvSpPr>
              <p:nvPr/>
            </p:nvSpPr>
            <p:spPr bwMode="auto">
              <a:xfrm>
                <a:off x="1056" y="259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17" name="Text Box 30"/>
            <p:cNvSpPr txBox="1">
              <a:spLocks noChangeArrowheads="1"/>
            </p:cNvSpPr>
            <p:nvPr/>
          </p:nvSpPr>
          <p:spPr bwMode="auto">
            <a:xfrm>
              <a:off x="8255000" y="3085423"/>
              <a:ext cx="1056640" cy="26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altLang="en-US" sz="1400"/>
                <a:t>Valve A</a:t>
              </a:r>
            </a:p>
          </p:txBody>
        </p:sp>
        <p:sp>
          <p:nvSpPr>
            <p:cNvPr id="18" name="Rectangle 17"/>
            <p:cNvSpPr>
              <a:spLocks noChangeArrowheads="1"/>
            </p:cNvSpPr>
            <p:nvPr/>
          </p:nvSpPr>
          <p:spPr bwMode="auto">
            <a:xfrm>
              <a:off x="8268547" y="4289647"/>
              <a:ext cx="797560" cy="26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altLang="en-US" sz="1400"/>
                <a:t>Valve B</a:t>
              </a:r>
            </a:p>
          </p:txBody>
        </p:sp>
        <p:cxnSp>
          <p:nvCxnSpPr>
            <p:cNvPr id="19" name="AutoShape 32"/>
            <p:cNvCxnSpPr>
              <a:cxnSpLocks noChangeShapeType="1"/>
              <a:stCxn id="43" idx="0"/>
              <a:endCxn id="46" idx="2"/>
            </p:cNvCxnSpPr>
            <p:nvPr/>
          </p:nvCxnSpPr>
          <p:spPr bwMode="auto">
            <a:xfrm rot="16200000">
              <a:off x="5703633" y="2263752"/>
              <a:ext cx="713614" cy="528320"/>
            </a:xfrm>
            <a:prstGeom prst="bentConnector2">
              <a:avLst/>
            </a:prstGeom>
            <a:noFill/>
            <a:ln w="19050">
              <a:solidFill>
                <a:schemeClr val="tx1"/>
              </a:solidFill>
              <a:prstDash val="sysDot"/>
              <a:miter lim="800000"/>
              <a:headEnd/>
              <a:tailEnd/>
            </a:ln>
            <a:extLst>
              <a:ext uri="{909E8E84-426E-40DD-AFC4-6F175D3DCCD1}">
                <a14:hiddenFill xmlns:a14="http://schemas.microsoft.com/office/drawing/2010/main">
                  <a:noFill/>
                </a14:hiddenFill>
              </a:ext>
            </a:extLst>
          </p:spPr>
        </p:cxnSp>
        <p:cxnSp>
          <p:nvCxnSpPr>
            <p:cNvPr id="20" name="AutoShape 33"/>
            <p:cNvCxnSpPr>
              <a:cxnSpLocks noChangeShapeType="1"/>
              <a:stCxn id="46" idx="6"/>
              <a:endCxn id="52" idx="3"/>
            </p:cNvCxnSpPr>
            <p:nvPr/>
          </p:nvCxnSpPr>
          <p:spPr bwMode="auto">
            <a:xfrm>
              <a:off x="6812280" y="2171105"/>
              <a:ext cx="1869440" cy="234155"/>
            </a:xfrm>
            <a:prstGeom prst="bentConnector2">
              <a:avLst/>
            </a:prstGeom>
            <a:noFill/>
            <a:ln w="19050">
              <a:solidFill>
                <a:schemeClr val="tx1"/>
              </a:solidFill>
              <a:miter lim="800000"/>
              <a:headEnd/>
              <a:tailEnd/>
            </a:ln>
            <a:extLst>
              <a:ext uri="{909E8E84-426E-40DD-AFC4-6F175D3DCCD1}">
                <a14:hiddenFill xmlns:a14="http://schemas.microsoft.com/office/drawing/2010/main">
                  <a:noFill/>
                </a14:hiddenFill>
              </a:ext>
            </a:extLst>
          </p:spPr>
        </p:cxnSp>
        <p:cxnSp>
          <p:nvCxnSpPr>
            <p:cNvPr id="21" name="AutoShape 34"/>
            <p:cNvCxnSpPr>
              <a:cxnSpLocks noChangeShapeType="1"/>
            </p:cNvCxnSpPr>
            <p:nvPr/>
          </p:nvCxnSpPr>
          <p:spPr bwMode="auto">
            <a:xfrm rot="16200000" flipH="1">
              <a:off x="7097059" y="1949508"/>
              <a:ext cx="1137322" cy="2113280"/>
            </a:xfrm>
            <a:prstGeom prst="bentConnector3">
              <a:avLst>
                <a:gd name="adj1" fmla="val 85130"/>
              </a:avLst>
            </a:prstGeom>
            <a:noFill/>
            <a:ln w="19050">
              <a:solidFill>
                <a:schemeClr val="tx1"/>
              </a:solidFill>
              <a:miter lim="800000"/>
              <a:headEnd/>
              <a:tailEnd/>
            </a:ln>
            <a:extLst>
              <a:ext uri="{909E8E84-426E-40DD-AFC4-6F175D3DCCD1}">
                <a14:hiddenFill xmlns:a14="http://schemas.microsoft.com/office/drawing/2010/main">
                  <a:noFill/>
                </a14:hiddenFill>
              </a:ext>
            </a:extLst>
          </p:spPr>
        </p:cxnSp>
        <p:grpSp>
          <p:nvGrpSpPr>
            <p:cNvPr id="22" name="Group 21"/>
            <p:cNvGrpSpPr>
              <a:grpSpLocks/>
            </p:cNvGrpSpPr>
            <p:nvPr/>
          </p:nvGrpSpPr>
          <p:grpSpPr bwMode="auto">
            <a:xfrm>
              <a:off x="6974840" y="2059603"/>
              <a:ext cx="243840" cy="178403"/>
              <a:chOff x="432" y="2688"/>
              <a:chExt cx="144" cy="96"/>
            </a:xfrm>
          </p:grpSpPr>
          <p:sp>
            <p:nvSpPr>
              <p:cNvPr id="41" name="Line 36"/>
              <p:cNvSpPr>
                <a:spLocks noChangeShapeType="1"/>
              </p:cNvSpPr>
              <p:nvPr/>
            </p:nvSpPr>
            <p:spPr bwMode="auto">
              <a:xfrm flipH="1">
                <a:off x="432"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 name="Line 37"/>
              <p:cNvSpPr>
                <a:spLocks noChangeShapeType="1"/>
              </p:cNvSpPr>
              <p:nvPr/>
            </p:nvSpPr>
            <p:spPr bwMode="auto">
              <a:xfrm flipH="1">
                <a:off x="480"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23" name="Group 22"/>
            <p:cNvGrpSpPr>
              <a:grpSpLocks/>
            </p:cNvGrpSpPr>
            <p:nvPr/>
          </p:nvGrpSpPr>
          <p:grpSpPr bwMode="auto">
            <a:xfrm>
              <a:off x="7289800" y="2081903"/>
              <a:ext cx="243840" cy="178403"/>
              <a:chOff x="432" y="2688"/>
              <a:chExt cx="144" cy="96"/>
            </a:xfrm>
          </p:grpSpPr>
          <p:sp>
            <p:nvSpPr>
              <p:cNvPr id="39" name="Line 39"/>
              <p:cNvSpPr>
                <a:spLocks noChangeShapeType="1"/>
              </p:cNvSpPr>
              <p:nvPr/>
            </p:nvSpPr>
            <p:spPr bwMode="auto">
              <a:xfrm flipH="1">
                <a:off x="432"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 name="Line 40"/>
              <p:cNvSpPr>
                <a:spLocks noChangeShapeType="1"/>
              </p:cNvSpPr>
              <p:nvPr/>
            </p:nvSpPr>
            <p:spPr bwMode="auto">
              <a:xfrm flipH="1">
                <a:off x="480"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24" name="Group 23"/>
            <p:cNvGrpSpPr>
              <a:grpSpLocks/>
            </p:cNvGrpSpPr>
            <p:nvPr/>
          </p:nvGrpSpPr>
          <p:grpSpPr bwMode="auto">
            <a:xfrm>
              <a:off x="7625080" y="2081903"/>
              <a:ext cx="243840" cy="178403"/>
              <a:chOff x="432" y="2688"/>
              <a:chExt cx="144" cy="96"/>
            </a:xfrm>
          </p:grpSpPr>
          <p:sp>
            <p:nvSpPr>
              <p:cNvPr id="37" name="Line 42"/>
              <p:cNvSpPr>
                <a:spLocks noChangeShapeType="1"/>
              </p:cNvSpPr>
              <p:nvPr/>
            </p:nvSpPr>
            <p:spPr bwMode="auto">
              <a:xfrm flipH="1">
                <a:off x="432"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 name="Line 43"/>
              <p:cNvSpPr>
                <a:spLocks noChangeShapeType="1"/>
              </p:cNvSpPr>
              <p:nvPr/>
            </p:nvSpPr>
            <p:spPr bwMode="auto">
              <a:xfrm flipH="1">
                <a:off x="480"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25" name="Group 24"/>
            <p:cNvGrpSpPr>
              <a:grpSpLocks/>
            </p:cNvGrpSpPr>
            <p:nvPr/>
          </p:nvGrpSpPr>
          <p:grpSpPr bwMode="auto">
            <a:xfrm>
              <a:off x="6446520" y="2706316"/>
              <a:ext cx="243840" cy="178403"/>
              <a:chOff x="432" y="2688"/>
              <a:chExt cx="144" cy="96"/>
            </a:xfrm>
          </p:grpSpPr>
          <p:sp>
            <p:nvSpPr>
              <p:cNvPr id="35" name="Line 45"/>
              <p:cNvSpPr>
                <a:spLocks noChangeShapeType="1"/>
              </p:cNvSpPr>
              <p:nvPr/>
            </p:nvSpPr>
            <p:spPr bwMode="auto">
              <a:xfrm flipH="1">
                <a:off x="432"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 name="Line 46"/>
              <p:cNvSpPr>
                <a:spLocks noChangeShapeType="1"/>
              </p:cNvSpPr>
              <p:nvPr/>
            </p:nvSpPr>
            <p:spPr bwMode="auto">
              <a:xfrm flipH="1">
                <a:off x="480"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26" name="Group 25"/>
            <p:cNvGrpSpPr>
              <a:grpSpLocks/>
            </p:cNvGrpSpPr>
            <p:nvPr/>
          </p:nvGrpSpPr>
          <p:grpSpPr bwMode="auto">
            <a:xfrm>
              <a:off x="7899400" y="3319578"/>
              <a:ext cx="243840" cy="178403"/>
              <a:chOff x="432" y="2688"/>
              <a:chExt cx="144" cy="96"/>
            </a:xfrm>
          </p:grpSpPr>
          <p:sp>
            <p:nvSpPr>
              <p:cNvPr id="33" name="Line 48"/>
              <p:cNvSpPr>
                <a:spLocks noChangeShapeType="1"/>
              </p:cNvSpPr>
              <p:nvPr/>
            </p:nvSpPr>
            <p:spPr bwMode="auto">
              <a:xfrm flipH="1">
                <a:off x="432"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 name="Line 49"/>
              <p:cNvSpPr>
                <a:spLocks noChangeShapeType="1"/>
              </p:cNvSpPr>
              <p:nvPr/>
            </p:nvSpPr>
            <p:spPr bwMode="auto">
              <a:xfrm flipH="1">
                <a:off x="480"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27" name="Group 26"/>
            <p:cNvGrpSpPr>
              <a:grpSpLocks/>
            </p:cNvGrpSpPr>
            <p:nvPr/>
          </p:nvGrpSpPr>
          <p:grpSpPr bwMode="auto">
            <a:xfrm>
              <a:off x="7543800" y="3297277"/>
              <a:ext cx="243840" cy="178403"/>
              <a:chOff x="432" y="2688"/>
              <a:chExt cx="144" cy="96"/>
            </a:xfrm>
          </p:grpSpPr>
          <p:sp>
            <p:nvSpPr>
              <p:cNvPr id="31" name="Line 51"/>
              <p:cNvSpPr>
                <a:spLocks noChangeShapeType="1"/>
              </p:cNvSpPr>
              <p:nvPr/>
            </p:nvSpPr>
            <p:spPr bwMode="auto">
              <a:xfrm flipH="1">
                <a:off x="432"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2" name="Line 52"/>
              <p:cNvSpPr>
                <a:spLocks noChangeShapeType="1"/>
              </p:cNvSpPr>
              <p:nvPr/>
            </p:nvSpPr>
            <p:spPr bwMode="auto">
              <a:xfrm flipH="1">
                <a:off x="480"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28" name="Group 27"/>
            <p:cNvGrpSpPr>
              <a:grpSpLocks/>
            </p:cNvGrpSpPr>
            <p:nvPr/>
          </p:nvGrpSpPr>
          <p:grpSpPr bwMode="auto">
            <a:xfrm>
              <a:off x="6466840" y="3063123"/>
              <a:ext cx="243840" cy="178403"/>
              <a:chOff x="432" y="2688"/>
              <a:chExt cx="144" cy="96"/>
            </a:xfrm>
          </p:grpSpPr>
          <p:sp>
            <p:nvSpPr>
              <p:cNvPr id="29" name="Line 54"/>
              <p:cNvSpPr>
                <a:spLocks noChangeShapeType="1"/>
              </p:cNvSpPr>
              <p:nvPr/>
            </p:nvSpPr>
            <p:spPr bwMode="auto">
              <a:xfrm flipH="1">
                <a:off x="432"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0" name="Line 55"/>
              <p:cNvSpPr>
                <a:spLocks noChangeShapeType="1"/>
              </p:cNvSpPr>
              <p:nvPr/>
            </p:nvSpPr>
            <p:spPr bwMode="auto">
              <a:xfrm flipH="1">
                <a:off x="480" y="2688"/>
                <a:ext cx="9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grpSp>
        <p:nvGrpSpPr>
          <p:cNvPr id="57" name="Group 56"/>
          <p:cNvGrpSpPr/>
          <p:nvPr/>
        </p:nvGrpSpPr>
        <p:grpSpPr>
          <a:xfrm>
            <a:off x="115217" y="3857262"/>
            <a:ext cx="8319393" cy="369332"/>
            <a:chOff x="398051" y="2735209"/>
            <a:chExt cx="8319393" cy="369332"/>
          </a:xfrm>
        </p:grpSpPr>
        <p:sp>
          <p:nvSpPr>
            <p:cNvPr id="53" name="TextBox 52"/>
            <p:cNvSpPr txBox="1"/>
            <p:nvPr/>
          </p:nvSpPr>
          <p:spPr>
            <a:xfrm>
              <a:off x="398051" y="2735209"/>
              <a:ext cx="8319393"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Controller output 0%                                  Valve A fully open and valve B fully closed</a:t>
              </a:r>
              <a:endParaRPr lang="en-US" dirty="0">
                <a:latin typeface="Times New Roman" panose="02020603050405020304" pitchFamily="18" charset="0"/>
                <a:cs typeface="Times New Roman" panose="02020603050405020304" pitchFamily="18" charset="0"/>
              </a:endParaRPr>
            </a:p>
          </p:txBody>
        </p:sp>
        <p:sp>
          <p:nvSpPr>
            <p:cNvPr id="54" name="Right Arrow 53"/>
            <p:cNvSpPr/>
            <p:nvPr/>
          </p:nvSpPr>
          <p:spPr>
            <a:xfrm>
              <a:off x="2905432" y="2824411"/>
              <a:ext cx="988142" cy="245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109313" y="4471204"/>
            <a:ext cx="8949149" cy="450611"/>
            <a:chOff x="479331" y="3379723"/>
            <a:chExt cx="8949149" cy="450611"/>
          </a:xfrm>
        </p:grpSpPr>
        <p:sp>
          <p:nvSpPr>
            <p:cNvPr id="59" name="TextBox 58"/>
            <p:cNvSpPr txBox="1"/>
            <p:nvPr/>
          </p:nvSpPr>
          <p:spPr>
            <a:xfrm>
              <a:off x="479331" y="3379723"/>
              <a:ext cx="8949149" cy="45061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Controller output 25%                                Valve A is 75%  open and valve B is 25% open</a:t>
              </a:r>
              <a:endParaRPr lang="en-US" dirty="0">
                <a:latin typeface="Times New Roman" panose="02020603050405020304" pitchFamily="18" charset="0"/>
                <a:cs typeface="Times New Roman" panose="02020603050405020304" pitchFamily="18" charset="0"/>
              </a:endParaRPr>
            </a:p>
          </p:txBody>
        </p:sp>
        <p:sp>
          <p:nvSpPr>
            <p:cNvPr id="61" name="Right Arrow 60"/>
            <p:cNvSpPr/>
            <p:nvPr/>
          </p:nvSpPr>
          <p:spPr>
            <a:xfrm>
              <a:off x="2864628" y="3395973"/>
              <a:ext cx="988142" cy="245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164370" y="4998810"/>
            <a:ext cx="8949149" cy="369332"/>
            <a:chOff x="479331" y="3379723"/>
            <a:chExt cx="8949149" cy="369332"/>
          </a:xfrm>
        </p:grpSpPr>
        <p:sp>
          <p:nvSpPr>
            <p:cNvPr id="65" name="TextBox 64"/>
            <p:cNvSpPr txBox="1"/>
            <p:nvPr/>
          </p:nvSpPr>
          <p:spPr>
            <a:xfrm>
              <a:off x="479331" y="3379723"/>
              <a:ext cx="8949149"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Controller output 50 %                                Valve A is 50 %  open and valve B is 50 % open</a:t>
              </a:r>
              <a:endParaRPr lang="en-US" dirty="0">
                <a:latin typeface="Times New Roman" panose="02020603050405020304" pitchFamily="18" charset="0"/>
                <a:cs typeface="Times New Roman" panose="02020603050405020304" pitchFamily="18" charset="0"/>
              </a:endParaRPr>
            </a:p>
          </p:txBody>
        </p:sp>
        <p:sp>
          <p:nvSpPr>
            <p:cNvPr id="66" name="Right Arrow 65"/>
            <p:cNvSpPr/>
            <p:nvPr/>
          </p:nvSpPr>
          <p:spPr>
            <a:xfrm>
              <a:off x="2864628" y="3395973"/>
              <a:ext cx="988142" cy="245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164371" y="5571109"/>
            <a:ext cx="8949149" cy="369332"/>
            <a:chOff x="479331" y="3379723"/>
            <a:chExt cx="8949149" cy="369332"/>
          </a:xfrm>
        </p:grpSpPr>
        <p:sp>
          <p:nvSpPr>
            <p:cNvPr id="68" name="TextBox 67"/>
            <p:cNvSpPr txBox="1"/>
            <p:nvPr/>
          </p:nvSpPr>
          <p:spPr>
            <a:xfrm>
              <a:off x="479331" y="3379723"/>
              <a:ext cx="8949149"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Controller output 75 %                                Valve A is 25 %  open and valve B is 75 % open</a:t>
              </a:r>
              <a:endParaRPr lang="en-US" dirty="0">
                <a:latin typeface="Times New Roman" panose="02020603050405020304" pitchFamily="18" charset="0"/>
                <a:cs typeface="Times New Roman" panose="02020603050405020304" pitchFamily="18" charset="0"/>
              </a:endParaRPr>
            </a:p>
          </p:txBody>
        </p:sp>
        <p:sp>
          <p:nvSpPr>
            <p:cNvPr id="69" name="Right Arrow 68"/>
            <p:cNvSpPr/>
            <p:nvPr/>
          </p:nvSpPr>
          <p:spPr>
            <a:xfrm>
              <a:off x="2864628" y="3395973"/>
              <a:ext cx="988142" cy="245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p:cNvGrpSpPr/>
          <p:nvPr/>
        </p:nvGrpSpPr>
        <p:grpSpPr>
          <a:xfrm>
            <a:off x="184691" y="6126931"/>
            <a:ext cx="8949149" cy="369332"/>
            <a:chOff x="479331" y="3379723"/>
            <a:chExt cx="8949149" cy="369332"/>
          </a:xfrm>
        </p:grpSpPr>
        <p:sp>
          <p:nvSpPr>
            <p:cNvPr id="71" name="TextBox 70"/>
            <p:cNvSpPr txBox="1"/>
            <p:nvPr/>
          </p:nvSpPr>
          <p:spPr>
            <a:xfrm>
              <a:off x="479331" y="3379723"/>
              <a:ext cx="8949149"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Controller output 100 %                                Valve A is fully closed  and valve B is fully open</a:t>
              </a:r>
              <a:endParaRPr lang="en-US" dirty="0">
                <a:latin typeface="Times New Roman" panose="02020603050405020304" pitchFamily="18" charset="0"/>
                <a:cs typeface="Times New Roman" panose="02020603050405020304" pitchFamily="18" charset="0"/>
              </a:endParaRPr>
            </a:p>
          </p:txBody>
        </p:sp>
        <p:sp>
          <p:nvSpPr>
            <p:cNvPr id="72" name="Right Arrow 71"/>
            <p:cNvSpPr/>
            <p:nvPr/>
          </p:nvSpPr>
          <p:spPr>
            <a:xfrm>
              <a:off x="2864628" y="3395973"/>
              <a:ext cx="988142" cy="245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894030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34</a:t>
            </a:fld>
            <a:endParaRPr lang="en-US"/>
          </a:p>
        </p:txBody>
      </p:sp>
      <p:sp>
        <p:nvSpPr>
          <p:cNvPr id="3" name="TextBox 2"/>
          <p:cNvSpPr txBox="1"/>
          <p:nvPr/>
        </p:nvSpPr>
        <p:spPr>
          <a:xfrm>
            <a:off x="457201" y="398206"/>
            <a:ext cx="1784555"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Example 7</a:t>
            </a:r>
            <a:endParaRPr lang="en-US" sz="2400" b="1" dirty="0">
              <a:solidFill>
                <a:srgbClr val="FF0000"/>
              </a:solidFill>
              <a:latin typeface="Times New Roman" panose="02020603050405020304" pitchFamily="18" charset="0"/>
              <a:cs typeface="Times New Roman" panose="02020603050405020304" pitchFamily="18" charset="0"/>
            </a:endParaRPr>
          </a:p>
        </p:txBody>
      </p:sp>
      <p:grpSp>
        <p:nvGrpSpPr>
          <p:cNvPr id="95" name="Group 94"/>
          <p:cNvGrpSpPr/>
          <p:nvPr/>
        </p:nvGrpSpPr>
        <p:grpSpPr>
          <a:xfrm>
            <a:off x="5403784" y="629038"/>
            <a:ext cx="5834320" cy="5635667"/>
            <a:chOff x="5358064" y="720683"/>
            <a:chExt cx="5834320" cy="5635667"/>
          </a:xfrm>
        </p:grpSpPr>
        <p:grpSp>
          <p:nvGrpSpPr>
            <p:cNvPr id="5" name="Group 4"/>
            <p:cNvGrpSpPr/>
            <p:nvPr/>
          </p:nvGrpSpPr>
          <p:grpSpPr>
            <a:xfrm>
              <a:off x="7309981" y="3974174"/>
              <a:ext cx="1661651" cy="1863213"/>
              <a:chOff x="6356555" y="2109019"/>
              <a:chExt cx="1661651" cy="1863213"/>
            </a:xfrm>
          </p:grpSpPr>
          <p:cxnSp>
            <p:nvCxnSpPr>
              <p:cNvPr id="90" name="Straight Connector 89"/>
              <p:cNvCxnSpPr/>
              <p:nvPr/>
            </p:nvCxnSpPr>
            <p:spPr>
              <a:xfrm>
                <a:off x="6356555"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8018206"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flipV="1">
                <a:off x="6356555" y="3972232"/>
                <a:ext cx="1661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7305064" y="4519864"/>
              <a:ext cx="16665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74356" y="3797193"/>
              <a:ext cx="126344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a:off x="7437800" y="3797193"/>
              <a:ext cx="0" cy="3834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Text Box 22"/>
            <p:cNvSpPr txBox="1">
              <a:spLocks noChangeArrowheads="1"/>
            </p:cNvSpPr>
            <p:nvPr/>
          </p:nvSpPr>
          <p:spPr bwMode="auto">
            <a:xfrm>
              <a:off x="7024845" y="5987018"/>
              <a:ext cx="22270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smtClean="0">
                  <a:latin typeface="Times New Roman" panose="02020603050405020304" pitchFamily="18" charset="0"/>
                  <a:cs typeface="Times New Roman" panose="02020603050405020304" pitchFamily="18" charset="0"/>
                </a:rPr>
                <a:t>(</a:t>
              </a:r>
              <a:r>
                <a:rPr lang="en-US" altLang="en-US" sz="1800" dirty="0">
                  <a:latin typeface="Times New Roman" panose="02020603050405020304" pitchFamily="18" charset="0"/>
                  <a:cs typeface="Times New Roman" panose="02020603050405020304" pitchFamily="18" charset="0"/>
                </a:rPr>
                <a:t>pH adjustment tank)</a:t>
              </a:r>
            </a:p>
          </p:txBody>
        </p:sp>
        <p:sp>
          <p:nvSpPr>
            <p:cNvPr id="10" name="TextBox 18"/>
            <p:cNvSpPr txBox="1"/>
            <p:nvPr/>
          </p:nvSpPr>
          <p:spPr>
            <a:xfrm>
              <a:off x="7592658" y="4924331"/>
              <a:ext cx="1091380"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TK-100</a:t>
              </a:r>
              <a:endParaRPr lang="en-US" dirty="0"/>
            </a:p>
          </p:txBody>
        </p:sp>
        <p:cxnSp>
          <p:nvCxnSpPr>
            <p:cNvPr id="11" name="Straight Arrow Connector 10"/>
            <p:cNvCxnSpPr/>
            <p:nvPr/>
          </p:nvCxnSpPr>
          <p:spPr>
            <a:xfrm>
              <a:off x="8971632" y="5567000"/>
              <a:ext cx="133227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 Box 34"/>
            <p:cNvSpPr txBox="1">
              <a:spLocks noChangeArrowheads="1"/>
            </p:cNvSpPr>
            <p:nvPr/>
          </p:nvSpPr>
          <p:spPr bwMode="auto">
            <a:xfrm>
              <a:off x="7337346" y="720683"/>
              <a:ext cx="12882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a:latin typeface="Times New Roman" panose="02020603050405020304" pitchFamily="18" charset="0"/>
                  <a:cs typeface="Times New Roman" panose="02020603050405020304" pitchFamily="18" charset="0"/>
                </a:rPr>
                <a:t>B</a:t>
              </a:r>
              <a:r>
                <a:rPr lang="en-US" altLang="en-US" sz="1800" dirty="0" smtClean="0">
                  <a:latin typeface="Times New Roman" panose="02020603050405020304" pitchFamily="18" charset="0"/>
                  <a:cs typeface="Times New Roman" panose="02020603050405020304" pitchFamily="18" charset="0"/>
                </a:rPr>
                <a:t>ase  tank</a:t>
              </a:r>
              <a:endParaRPr lang="en-US" altLang="en-US" sz="1800" dirty="0">
                <a:latin typeface="Times New Roman" panose="02020603050405020304" pitchFamily="18" charset="0"/>
                <a:cs typeface="Times New Roman" panose="02020603050405020304" pitchFamily="18" charset="0"/>
              </a:endParaRPr>
            </a:p>
          </p:txBody>
        </p:sp>
        <p:cxnSp>
          <p:nvCxnSpPr>
            <p:cNvPr id="13" name="Straight Connector 12"/>
            <p:cNvCxnSpPr/>
            <p:nvPr/>
          </p:nvCxnSpPr>
          <p:spPr>
            <a:xfrm>
              <a:off x="9601821" y="1135344"/>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422814" y="1135344"/>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9601821" y="2302924"/>
              <a:ext cx="8209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Box 23"/>
            <p:cNvSpPr txBox="1">
              <a:spLocks noChangeArrowheads="1"/>
            </p:cNvSpPr>
            <p:nvPr/>
          </p:nvSpPr>
          <p:spPr bwMode="auto">
            <a:xfrm>
              <a:off x="9345221" y="727172"/>
              <a:ext cx="1332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smtClean="0">
                  <a:latin typeface="Times New Roman" panose="02020603050405020304" pitchFamily="18" charset="0"/>
                  <a:cs typeface="Times New Roman" panose="02020603050405020304" pitchFamily="18" charset="0"/>
                </a:rPr>
                <a:t>Acid  tank</a:t>
              </a:r>
              <a:endParaRPr lang="en-US" altLang="en-US" sz="1800" dirty="0">
                <a:latin typeface="Times New Roman" panose="02020603050405020304" pitchFamily="18" charset="0"/>
                <a:cs typeface="Times New Roman" panose="02020603050405020304" pitchFamily="18" charset="0"/>
              </a:endParaRPr>
            </a:p>
          </p:txBody>
        </p:sp>
        <p:sp>
          <p:nvSpPr>
            <p:cNvPr id="17" name="TextBox 30"/>
            <p:cNvSpPr txBox="1"/>
            <p:nvPr/>
          </p:nvSpPr>
          <p:spPr>
            <a:xfrm>
              <a:off x="9601821" y="1433140"/>
              <a:ext cx="969717"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TK-101</a:t>
              </a:r>
              <a:endParaRPr lang="en-US" dirty="0"/>
            </a:p>
          </p:txBody>
        </p:sp>
        <p:cxnSp>
          <p:nvCxnSpPr>
            <p:cNvPr id="18" name="Straight Connector 17"/>
            <p:cNvCxnSpPr/>
            <p:nvPr/>
          </p:nvCxnSpPr>
          <p:spPr>
            <a:xfrm>
              <a:off x="9599854" y="1432947"/>
              <a:ext cx="82296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57681" y="1173210"/>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406262" y="1173210"/>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457681" y="2340790"/>
              <a:ext cx="94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32"/>
            <p:cNvSpPr txBox="1"/>
            <p:nvPr/>
          </p:nvSpPr>
          <p:spPr>
            <a:xfrm>
              <a:off x="7437800" y="1514882"/>
              <a:ext cx="966191"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TK-102</a:t>
              </a:r>
              <a:endParaRPr lang="en-US" dirty="0"/>
            </a:p>
          </p:txBody>
        </p:sp>
        <p:cxnSp>
          <p:nvCxnSpPr>
            <p:cNvPr id="23" name="Straight Connector 22"/>
            <p:cNvCxnSpPr/>
            <p:nvPr/>
          </p:nvCxnSpPr>
          <p:spPr>
            <a:xfrm>
              <a:off x="7457681" y="1467732"/>
              <a:ext cx="95085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9982200" y="2299843"/>
              <a:ext cx="0" cy="1264659"/>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a:off x="8684038" y="3564502"/>
              <a:ext cx="1327296"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8684038" y="3564502"/>
              <a:ext cx="0" cy="851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7880179" y="2408109"/>
              <a:ext cx="0" cy="11084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TextBox 75"/>
            <p:cNvSpPr txBox="1"/>
            <p:nvPr/>
          </p:nvSpPr>
          <p:spPr>
            <a:xfrm>
              <a:off x="5717357" y="3619590"/>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F1</a:t>
              </a:r>
              <a:endParaRPr lang="en-US" dirty="0">
                <a:latin typeface="Times New Roman" panose="02020603050405020304" pitchFamily="18" charset="0"/>
                <a:cs typeface="Times New Roman" panose="02020603050405020304" pitchFamily="18" charset="0"/>
              </a:endParaRPr>
            </a:p>
          </p:txBody>
        </p:sp>
        <p:sp>
          <p:nvSpPr>
            <p:cNvPr id="35" name="TextBox 76"/>
            <p:cNvSpPr txBox="1"/>
            <p:nvPr/>
          </p:nvSpPr>
          <p:spPr>
            <a:xfrm>
              <a:off x="5358064" y="3953609"/>
              <a:ext cx="149493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Inlet solution</a:t>
              </a:r>
              <a:endParaRPr lang="en-US" dirty="0">
                <a:latin typeface="Times New Roman" panose="02020603050405020304" pitchFamily="18" charset="0"/>
                <a:cs typeface="Times New Roman" panose="02020603050405020304" pitchFamily="18" charset="0"/>
              </a:endParaRPr>
            </a:p>
          </p:txBody>
        </p:sp>
        <p:sp>
          <p:nvSpPr>
            <p:cNvPr id="36" name="TextBox 77"/>
            <p:cNvSpPr txBox="1"/>
            <p:nvPr/>
          </p:nvSpPr>
          <p:spPr>
            <a:xfrm>
              <a:off x="9572574" y="5635582"/>
              <a:ext cx="161981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outlet solution</a:t>
              </a:r>
              <a:endParaRPr lang="en-US" dirty="0">
                <a:latin typeface="Times New Roman" panose="02020603050405020304" pitchFamily="18" charset="0"/>
                <a:cs typeface="Times New Roman" panose="02020603050405020304" pitchFamily="18" charset="0"/>
              </a:endParaRPr>
            </a:p>
          </p:txBody>
        </p:sp>
        <p:sp>
          <p:nvSpPr>
            <p:cNvPr id="37" name="TextBox 78"/>
            <p:cNvSpPr txBox="1"/>
            <p:nvPr/>
          </p:nvSpPr>
          <p:spPr>
            <a:xfrm>
              <a:off x="10465614" y="5341994"/>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F2</a:t>
              </a:r>
              <a:endParaRPr lang="en-US" dirty="0">
                <a:latin typeface="Times New Roman" panose="02020603050405020304" pitchFamily="18" charset="0"/>
                <a:cs typeface="Times New Roman" panose="02020603050405020304" pitchFamily="18" charset="0"/>
              </a:endParaRPr>
            </a:p>
          </p:txBody>
        </p:sp>
        <p:sp>
          <p:nvSpPr>
            <p:cNvPr id="40" name="Rectangle 39"/>
            <p:cNvSpPr/>
            <p:nvPr/>
          </p:nvSpPr>
          <p:spPr>
            <a:xfrm>
              <a:off x="9600462" y="1760134"/>
              <a:ext cx="838691"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H</a:t>
              </a:r>
              <a:r>
                <a:rPr lang="en-US" altLang="en-US" baseline="-25000" dirty="0">
                  <a:latin typeface="Times New Roman" panose="02020603050405020304" pitchFamily="18" charset="0"/>
                  <a:cs typeface="Times New Roman" panose="02020603050405020304" pitchFamily="18" charset="0"/>
                </a:rPr>
                <a:t>2</a:t>
              </a:r>
              <a:r>
                <a:rPr lang="en-US" altLang="en-US" dirty="0">
                  <a:latin typeface="Times New Roman" panose="02020603050405020304" pitchFamily="18" charset="0"/>
                  <a:cs typeface="Times New Roman" panose="02020603050405020304" pitchFamily="18" charset="0"/>
                </a:rPr>
                <a:t>SO4</a:t>
              </a:r>
              <a:endParaRPr lang="en-US" dirty="0"/>
            </a:p>
          </p:txBody>
        </p:sp>
        <p:sp>
          <p:nvSpPr>
            <p:cNvPr id="41" name="Rectangle 40"/>
            <p:cNvSpPr/>
            <p:nvPr/>
          </p:nvSpPr>
          <p:spPr>
            <a:xfrm>
              <a:off x="7486482" y="1875486"/>
              <a:ext cx="78739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NaOH</a:t>
              </a:r>
              <a:endParaRPr lang="en-US" dirty="0"/>
            </a:p>
          </p:txBody>
        </p:sp>
      </p:grpSp>
      <p:sp>
        <p:nvSpPr>
          <p:cNvPr id="93" name="Rectangle 92"/>
          <p:cNvSpPr/>
          <p:nvPr/>
        </p:nvSpPr>
        <p:spPr>
          <a:xfrm>
            <a:off x="399072" y="1090015"/>
            <a:ext cx="5528757" cy="244682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Bef>
                <a:spcPct val="50000"/>
              </a:spcBef>
            </a:pPr>
            <a:r>
              <a:rPr lang="en-US" altLang="en-US" dirty="0">
                <a:latin typeface="Times New Roman" panose="02020603050405020304" pitchFamily="18" charset="0"/>
                <a:cs typeface="Times New Roman" panose="02020603050405020304" pitchFamily="18" charset="0"/>
              </a:rPr>
              <a:t>The diagram </a:t>
            </a:r>
            <a:r>
              <a:rPr lang="en-US" altLang="en-US" dirty="0" smtClean="0">
                <a:latin typeface="Times New Roman" panose="02020603050405020304" pitchFamily="18" charset="0"/>
                <a:cs typeface="Times New Roman" panose="02020603050405020304" pitchFamily="18" charset="0"/>
              </a:rPr>
              <a:t>below shows </a:t>
            </a:r>
            <a:r>
              <a:rPr lang="en-US" altLang="en-US" dirty="0">
                <a:latin typeface="Times New Roman" panose="02020603050405020304" pitchFamily="18" charset="0"/>
                <a:cs typeface="Times New Roman" panose="02020603050405020304" pitchFamily="18" charset="0"/>
              </a:rPr>
              <a:t>pH </a:t>
            </a:r>
            <a:r>
              <a:rPr lang="en-US" altLang="en-US" dirty="0" smtClean="0">
                <a:latin typeface="Times New Roman" panose="02020603050405020304" pitchFamily="18" charset="0"/>
                <a:cs typeface="Times New Roman" panose="02020603050405020304" pitchFamily="18" charset="0"/>
              </a:rPr>
              <a:t>adjustment.  </a:t>
            </a:r>
          </a:p>
          <a:p>
            <a:pPr algn="just">
              <a:spcBef>
                <a:spcPct val="50000"/>
              </a:spcBef>
            </a:pPr>
            <a:r>
              <a:rPr lang="en-US" altLang="en-US" dirty="0" smtClean="0">
                <a:latin typeface="Times New Roman" panose="02020603050405020304" pitchFamily="18" charset="0"/>
                <a:cs typeface="Times New Roman" panose="02020603050405020304" pitchFamily="18" charset="0"/>
              </a:rPr>
              <a:t>We want to keep  the solution in the tank TK-100 at pH=6.</a:t>
            </a:r>
          </a:p>
          <a:p>
            <a:pPr>
              <a:spcBef>
                <a:spcPct val="50000"/>
              </a:spcBef>
            </a:pPr>
            <a:r>
              <a:rPr lang="en-US" altLang="en-US" dirty="0" smtClean="0">
                <a:latin typeface="Times New Roman" panose="02020603050405020304" pitchFamily="18" charset="0"/>
                <a:cs typeface="Times New Roman" panose="02020603050405020304" pitchFamily="18" charset="0"/>
              </a:rPr>
              <a:t>Use split range control loop to adjust the value of pH in the tank at 6 with the aid of the acid and base feeding tanks.</a:t>
            </a:r>
            <a:endParaRPr lang="en-US" altLang="en-US" dirty="0">
              <a:latin typeface="Times New Roman" panose="02020603050405020304" pitchFamily="18" charset="0"/>
              <a:cs typeface="Times New Roman" panose="02020603050405020304" pitchFamily="18" charset="0"/>
            </a:endParaRPr>
          </a:p>
          <a:p>
            <a:pPr>
              <a:spcBef>
                <a:spcPct val="50000"/>
              </a:spcBef>
            </a:pPr>
            <a:endParaRPr lang="en-US" altLang="en-US" dirty="0"/>
          </a:p>
        </p:txBody>
      </p:sp>
    </p:spTree>
    <p:extLst>
      <p:ext uri="{BB962C8B-B14F-4D97-AF65-F5344CB8AC3E}">
        <p14:creationId xmlns:p14="http://schemas.microsoft.com/office/powerpoint/2010/main" val="34604055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35</a:t>
            </a:fld>
            <a:endParaRPr lang="en-US"/>
          </a:p>
        </p:txBody>
      </p:sp>
      <p:sp>
        <p:nvSpPr>
          <p:cNvPr id="3" name="TextBox 2"/>
          <p:cNvSpPr txBox="1"/>
          <p:nvPr/>
        </p:nvSpPr>
        <p:spPr>
          <a:xfrm>
            <a:off x="586002" y="546407"/>
            <a:ext cx="178455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Solution</a:t>
            </a:r>
            <a:endParaRPr lang="en-US" sz="2400" b="1" dirty="0">
              <a:solidFill>
                <a:srgbClr val="FF0000"/>
              </a:solidFill>
              <a:latin typeface="Times New Roman" panose="02020603050405020304" pitchFamily="18" charset="0"/>
              <a:cs typeface="Times New Roman" panose="02020603050405020304" pitchFamily="18" charset="0"/>
            </a:endParaRPr>
          </a:p>
        </p:txBody>
      </p:sp>
      <p:grpSp>
        <p:nvGrpSpPr>
          <p:cNvPr id="121" name="Group 120"/>
          <p:cNvGrpSpPr/>
          <p:nvPr/>
        </p:nvGrpSpPr>
        <p:grpSpPr>
          <a:xfrm>
            <a:off x="3279840" y="606117"/>
            <a:ext cx="7705309" cy="5676614"/>
            <a:chOff x="3707543" y="636800"/>
            <a:chExt cx="7705309" cy="5676614"/>
          </a:xfrm>
        </p:grpSpPr>
        <p:grpSp>
          <p:nvGrpSpPr>
            <p:cNvPr id="5" name="Group 4"/>
            <p:cNvGrpSpPr/>
            <p:nvPr/>
          </p:nvGrpSpPr>
          <p:grpSpPr>
            <a:xfrm>
              <a:off x="7530449" y="3931238"/>
              <a:ext cx="1661651" cy="1863213"/>
              <a:chOff x="6356555" y="2109019"/>
              <a:chExt cx="1661651" cy="1863213"/>
            </a:xfrm>
          </p:grpSpPr>
          <p:cxnSp>
            <p:nvCxnSpPr>
              <p:cNvPr id="34" name="Straight Connector 33"/>
              <p:cNvCxnSpPr/>
              <p:nvPr/>
            </p:nvCxnSpPr>
            <p:spPr>
              <a:xfrm>
                <a:off x="6356555"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18206" y="2109019"/>
                <a:ext cx="0" cy="18582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6356555" y="3972232"/>
                <a:ext cx="1661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7525532" y="4476928"/>
              <a:ext cx="16665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94824" y="3754257"/>
              <a:ext cx="126344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a:off x="7658268" y="3754257"/>
              <a:ext cx="0" cy="3834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Text Box 22"/>
            <p:cNvSpPr txBox="1">
              <a:spLocks noChangeArrowheads="1"/>
            </p:cNvSpPr>
            <p:nvPr/>
          </p:nvSpPr>
          <p:spPr bwMode="auto">
            <a:xfrm>
              <a:off x="7245313" y="5944082"/>
              <a:ext cx="22270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smtClean="0">
                  <a:latin typeface="Times New Roman" panose="02020603050405020304" pitchFamily="18" charset="0"/>
                  <a:cs typeface="Times New Roman" panose="02020603050405020304" pitchFamily="18" charset="0"/>
                </a:rPr>
                <a:t>(</a:t>
              </a:r>
              <a:r>
                <a:rPr lang="en-US" altLang="en-US" sz="1800" dirty="0">
                  <a:latin typeface="Times New Roman" panose="02020603050405020304" pitchFamily="18" charset="0"/>
                  <a:cs typeface="Times New Roman" panose="02020603050405020304" pitchFamily="18" charset="0"/>
                </a:rPr>
                <a:t>pH adjustment tank)</a:t>
              </a:r>
            </a:p>
          </p:txBody>
        </p:sp>
        <p:sp>
          <p:nvSpPr>
            <p:cNvPr id="10" name="TextBox 18"/>
            <p:cNvSpPr txBox="1"/>
            <p:nvPr/>
          </p:nvSpPr>
          <p:spPr>
            <a:xfrm>
              <a:off x="7813126" y="4881395"/>
              <a:ext cx="1091380"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TK-100</a:t>
              </a:r>
              <a:endParaRPr lang="en-US" dirty="0"/>
            </a:p>
          </p:txBody>
        </p:sp>
        <p:cxnSp>
          <p:nvCxnSpPr>
            <p:cNvPr id="11" name="Straight Arrow Connector 10"/>
            <p:cNvCxnSpPr/>
            <p:nvPr/>
          </p:nvCxnSpPr>
          <p:spPr>
            <a:xfrm>
              <a:off x="9192100" y="5524064"/>
              <a:ext cx="133227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822289" y="1092408"/>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643282" y="1092408"/>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9822289" y="2259988"/>
              <a:ext cx="8209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Box 23"/>
            <p:cNvSpPr txBox="1">
              <a:spLocks noChangeArrowheads="1"/>
            </p:cNvSpPr>
            <p:nvPr/>
          </p:nvSpPr>
          <p:spPr bwMode="auto">
            <a:xfrm>
              <a:off x="9565689" y="684236"/>
              <a:ext cx="1332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smtClean="0">
                  <a:latin typeface="Times New Roman" panose="02020603050405020304" pitchFamily="18" charset="0"/>
                  <a:cs typeface="Times New Roman" panose="02020603050405020304" pitchFamily="18" charset="0"/>
                </a:rPr>
                <a:t>Acid  tank</a:t>
              </a:r>
              <a:endParaRPr lang="en-US" altLang="en-US" sz="1800" dirty="0">
                <a:latin typeface="Times New Roman" panose="02020603050405020304" pitchFamily="18" charset="0"/>
                <a:cs typeface="Times New Roman" panose="02020603050405020304" pitchFamily="18" charset="0"/>
              </a:endParaRPr>
            </a:p>
          </p:txBody>
        </p:sp>
        <p:sp>
          <p:nvSpPr>
            <p:cNvPr id="17" name="TextBox 30"/>
            <p:cNvSpPr txBox="1"/>
            <p:nvPr/>
          </p:nvSpPr>
          <p:spPr>
            <a:xfrm>
              <a:off x="9822289" y="1390204"/>
              <a:ext cx="969717"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TK-101</a:t>
              </a:r>
              <a:endParaRPr lang="en-US" dirty="0"/>
            </a:p>
          </p:txBody>
        </p:sp>
        <p:cxnSp>
          <p:nvCxnSpPr>
            <p:cNvPr id="18" name="Straight Connector 17"/>
            <p:cNvCxnSpPr/>
            <p:nvPr/>
          </p:nvCxnSpPr>
          <p:spPr>
            <a:xfrm>
              <a:off x="9820322" y="1390011"/>
              <a:ext cx="82296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161797" y="3250810"/>
              <a:ext cx="0" cy="45720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a:off x="8808671" y="3712094"/>
              <a:ext cx="1327296"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8808671" y="3711778"/>
              <a:ext cx="0" cy="548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7996086" y="3479410"/>
              <a:ext cx="0" cy="5486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TextBox 75"/>
            <p:cNvSpPr txBox="1"/>
            <p:nvPr/>
          </p:nvSpPr>
          <p:spPr>
            <a:xfrm>
              <a:off x="5937825" y="3576654"/>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F1</a:t>
              </a:r>
              <a:endParaRPr lang="en-US" dirty="0">
                <a:latin typeface="Times New Roman" panose="02020603050405020304" pitchFamily="18" charset="0"/>
                <a:cs typeface="Times New Roman" panose="02020603050405020304" pitchFamily="18" charset="0"/>
              </a:endParaRPr>
            </a:p>
          </p:txBody>
        </p:sp>
        <p:sp>
          <p:nvSpPr>
            <p:cNvPr id="29" name="TextBox 76"/>
            <p:cNvSpPr txBox="1"/>
            <p:nvPr/>
          </p:nvSpPr>
          <p:spPr>
            <a:xfrm>
              <a:off x="5578532" y="3910673"/>
              <a:ext cx="149493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Inlet solution</a:t>
              </a:r>
              <a:endParaRPr lang="en-US" dirty="0">
                <a:latin typeface="Times New Roman" panose="02020603050405020304" pitchFamily="18" charset="0"/>
                <a:cs typeface="Times New Roman" panose="02020603050405020304" pitchFamily="18" charset="0"/>
              </a:endParaRPr>
            </a:p>
          </p:txBody>
        </p:sp>
        <p:sp>
          <p:nvSpPr>
            <p:cNvPr id="30" name="TextBox 77"/>
            <p:cNvSpPr txBox="1"/>
            <p:nvPr/>
          </p:nvSpPr>
          <p:spPr>
            <a:xfrm>
              <a:off x="9793042" y="5592646"/>
              <a:ext cx="161981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outlet solution</a:t>
              </a:r>
              <a:endParaRPr lang="en-US" dirty="0">
                <a:latin typeface="Times New Roman" panose="02020603050405020304" pitchFamily="18" charset="0"/>
                <a:cs typeface="Times New Roman" panose="02020603050405020304" pitchFamily="18" charset="0"/>
              </a:endParaRPr>
            </a:p>
          </p:txBody>
        </p:sp>
        <p:sp>
          <p:nvSpPr>
            <p:cNvPr id="31" name="TextBox 78"/>
            <p:cNvSpPr txBox="1"/>
            <p:nvPr/>
          </p:nvSpPr>
          <p:spPr>
            <a:xfrm>
              <a:off x="10686082" y="5299058"/>
              <a:ext cx="59307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F2</a:t>
              </a:r>
              <a:endParaRPr lang="en-US" dirty="0">
                <a:latin typeface="Times New Roman" panose="02020603050405020304" pitchFamily="18" charset="0"/>
                <a:cs typeface="Times New Roman" panose="02020603050405020304" pitchFamily="18" charset="0"/>
              </a:endParaRPr>
            </a:p>
          </p:txBody>
        </p:sp>
        <p:sp>
          <p:nvSpPr>
            <p:cNvPr id="32" name="Rectangle 31"/>
            <p:cNvSpPr/>
            <p:nvPr/>
          </p:nvSpPr>
          <p:spPr>
            <a:xfrm>
              <a:off x="9820930" y="1717198"/>
              <a:ext cx="838691"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H</a:t>
              </a:r>
              <a:r>
                <a:rPr lang="en-US" altLang="en-US" baseline="-25000" dirty="0">
                  <a:latin typeface="Times New Roman" panose="02020603050405020304" pitchFamily="18" charset="0"/>
                  <a:cs typeface="Times New Roman" panose="02020603050405020304" pitchFamily="18" charset="0"/>
                </a:rPr>
                <a:t>2</a:t>
              </a:r>
              <a:r>
                <a:rPr lang="en-US" altLang="en-US" dirty="0">
                  <a:latin typeface="Times New Roman" panose="02020603050405020304" pitchFamily="18" charset="0"/>
                  <a:cs typeface="Times New Roman" panose="02020603050405020304" pitchFamily="18" charset="0"/>
                </a:rPr>
                <a:t>SO4</a:t>
              </a:r>
              <a:endParaRPr lang="en-US" dirty="0"/>
            </a:p>
          </p:txBody>
        </p:sp>
        <p:grpSp>
          <p:nvGrpSpPr>
            <p:cNvPr id="67" name="Group 66"/>
            <p:cNvGrpSpPr/>
            <p:nvPr/>
          </p:nvGrpSpPr>
          <p:grpSpPr>
            <a:xfrm>
              <a:off x="6881413" y="636800"/>
              <a:ext cx="1288237" cy="1620107"/>
              <a:chOff x="7557814" y="677747"/>
              <a:chExt cx="1288237" cy="1620107"/>
            </a:xfrm>
          </p:grpSpPr>
          <p:sp>
            <p:nvSpPr>
              <p:cNvPr id="12" name="Text Box 34"/>
              <p:cNvSpPr txBox="1">
                <a:spLocks noChangeArrowheads="1"/>
              </p:cNvSpPr>
              <p:nvPr/>
            </p:nvSpPr>
            <p:spPr bwMode="auto">
              <a:xfrm>
                <a:off x="7557814" y="677747"/>
                <a:ext cx="12882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altLang="en-US" sz="1800" dirty="0">
                    <a:latin typeface="Times New Roman" panose="02020603050405020304" pitchFamily="18" charset="0"/>
                    <a:cs typeface="Times New Roman" panose="02020603050405020304" pitchFamily="18" charset="0"/>
                  </a:rPr>
                  <a:t>B</a:t>
                </a:r>
                <a:r>
                  <a:rPr lang="en-US" altLang="en-US" sz="1800" dirty="0" smtClean="0">
                    <a:latin typeface="Times New Roman" panose="02020603050405020304" pitchFamily="18" charset="0"/>
                    <a:cs typeface="Times New Roman" panose="02020603050405020304" pitchFamily="18" charset="0"/>
                  </a:rPr>
                  <a:t>ase  tank</a:t>
                </a:r>
                <a:endParaRPr lang="en-US" altLang="en-US" sz="1800" dirty="0">
                  <a:latin typeface="Times New Roman" panose="02020603050405020304" pitchFamily="18" charset="0"/>
                  <a:cs typeface="Times New Roman" panose="02020603050405020304" pitchFamily="18" charset="0"/>
                </a:endParaRPr>
              </a:p>
            </p:txBody>
          </p:sp>
          <p:cxnSp>
            <p:nvCxnSpPr>
              <p:cNvPr id="19" name="Straight Connector 18"/>
              <p:cNvCxnSpPr/>
              <p:nvPr/>
            </p:nvCxnSpPr>
            <p:spPr>
              <a:xfrm>
                <a:off x="7678149" y="1130274"/>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26730" y="1130274"/>
                <a:ext cx="0" cy="1164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678149" y="2297854"/>
                <a:ext cx="9485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32"/>
              <p:cNvSpPr txBox="1"/>
              <p:nvPr/>
            </p:nvSpPr>
            <p:spPr>
              <a:xfrm>
                <a:off x="7658268" y="1471946"/>
                <a:ext cx="966191" cy="3687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TK-102</a:t>
                </a:r>
                <a:endParaRPr lang="en-US" dirty="0"/>
              </a:p>
            </p:txBody>
          </p:sp>
          <p:cxnSp>
            <p:nvCxnSpPr>
              <p:cNvPr id="23" name="Straight Connector 22"/>
              <p:cNvCxnSpPr/>
              <p:nvPr/>
            </p:nvCxnSpPr>
            <p:spPr>
              <a:xfrm>
                <a:off x="7678149" y="1424796"/>
                <a:ext cx="95085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706950" y="1832550"/>
                <a:ext cx="78739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a:latin typeface="Times New Roman" panose="02020603050405020304" pitchFamily="18" charset="0"/>
                    <a:cs typeface="Times New Roman" panose="02020603050405020304" pitchFamily="18" charset="0"/>
                  </a:rPr>
                  <a:t>NaOH</a:t>
                </a:r>
                <a:endParaRPr lang="en-US" dirty="0"/>
              </a:p>
            </p:txBody>
          </p:sp>
        </p:grpSp>
        <p:grpSp>
          <p:nvGrpSpPr>
            <p:cNvPr id="38" name="Group 37"/>
            <p:cNvGrpSpPr/>
            <p:nvPr/>
          </p:nvGrpSpPr>
          <p:grpSpPr>
            <a:xfrm>
              <a:off x="6025182" y="5231087"/>
              <a:ext cx="656283" cy="506497"/>
              <a:chOff x="8261259" y="3069172"/>
              <a:chExt cx="656283" cy="506497"/>
            </a:xfrm>
          </p:grpSpPr>
          <p:sp>
            <p:nvSpPr>
              <p:cNvPr id="39" name="Oval 38"/>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0" name="TextBox 95"/>
              <p:cNvSpPr txBox="1"/>
              <p:nvPr/>
            </p:nvSpPr>
            <p:spPr>
              <a:xfrm>
                <a:off x="8261259" y="3092759"/>
                <a:ext cx="65628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pHE</a:t>
                </a:r>
                <a:endParaRPr lang="en-US" dirty="0">
                  <a:latin typeface="Times New Roman" panose="02020603050405020304" pitchFamily="18" charset="0"/>
                  <a:cs typeface="Times New Roman" panose="02020603050405020304" pitchFamily="18" charset="0"/>
                </a:endParaRPr>
              </a:p>
            </p:txBody>
          </p:sp>
        </p:grpSp>
        <p:cxnSp>
          <p:nvCxnSpPr>
            <p:cNvPr id="41" name="Straight Connector 40"/>
            <p:cNvCxnSpPr/>
            <p:nvPr/>
          </p:nvCxnSpPr>
          <p:spPr>
            <a:xfrm>
              <a:off x="6613461" y="5518147"/>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432690" y="5473151"/>
              <a:ext cx="64008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49" name="Group 48"/>
            <p:cNvGrpSpPr/>
            <p:nvPr/>
          </p:nvGrpSpPr>
          <p:grpSpPr>
            <a:xfrm>
              <a:off x="4862150" y="5186091"/>
              <a:ext cx="656283" cy="506497"/>
              <a:chOff x="8261259" y="3069172"/>
              <a:chExt cx="656283" cy="506497"/>
            </a:xfrm>
          </p:grpSpPr>
          <p:sp>
            <p:nvSpPr>
              <p:cNvPr id="50" name="Oval 49"/>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1" name="TextBox 95"/>
              <p:cNvSpPr txBox="1"/>
              <p:nvPr/>
            </p:nvSpPr>
            <p:spPr>
              <a:xfrm>
                <a:off x="8261259" y="3092759"/>
                <a:ext cx="65628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pHT</a:t>
                </a:r>
                <a:endParaRPr lang="en-US" dirty="0">
                  <a:latin typeface="Times New Roman" panose="02020603050405020304" pitchFamily="18" charset="0"/>
                  <a:cs typeface="Times New Roman" panose="02020603050405020304" pitchFamily="18" charset="0"/>
                </a:endParaRPr>
              </a:p>
            </p:txBody>
          </p:sp>
        </p:grpSp>
        <p:grpSp>
          <p:nvGrpSpPr>
            <p:cNvPr id="52" name="Group 51"/>
            <p:cNvGrpSpPr/>
            <p:nvPr/>
          </p:nvGrpSpPr>
          <p:grpSpPr>
            <a:xfrm>
              <a:off x="3749002" y="5141095"/>
              <a:ext cx="656283" cy="506497"/>
              <a:chOff x="8261259" y="3069172"/>
              <a:chExt cx="656283" cy="506497"/>
            </a:xfrm>
          </p:grpSpPr>
          <p:sp>
            <p:nvSpPr>
              <p:cNvPr id="53" name="Oval 52"/>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4" name="TextBox 95"/>
              <p:cNvSpPr txBox="1"/>
              <p:nvPr/>
            </p:nvSpPr>
            <p:spPr>
              <a:xfrm>
                <a:off x="8261259" y="3092759"/>
                <a:ext cx="65628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pHI</a:t>
                </a:r>
                <a:endParaRPr lang="en-US" dirty="0">
                  <a:latin typeface="Times New Roman" panose="02020603050405020304" pitchFamily="18" charset="0"/>
                  <a:cs typeface="Times New Roman" panose="02020603050405020304" pitchFamily="18" charset="0"/>
                </a:endParaRPr>
              </a:p>
            </p:txBody>
          </p:sp>
        </p:grpSp>
        <p:grpSp>
          <p:nvGrpSpPr>
            <p:cNvPr id="55" name="Group 54"/>
            <p:cNvGrpSpPr/>
            <p:nvPr/>
          </p:nvGrpSpPr>
          <p:grpSpPr>
            <a:xfrm>
              <a:off x="3707543" y="3970431"/>
              <a:ext cx="656283" cy="506497"/>
              <a:chOff x="8261259" y="3069172"/>
              <a:chExt cx="656283" cy="506497"/>
            </a:xfrm>
          </p:grpSpPr>
          <p:sp>
            <p:nvSpPr>
              <p:cNvPr id="56" name="Oval 55"/>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7" name="TextBox 95"/>
              <p:cNvSpPr txBox="1"/>
              <p:nvPr/>
            </p:nvSpPr>
            <p:spPr>
              <a:xfrm>
                <a:off x="8261259" y="3092759"/>
                <a:ext cx="65628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pHC</a:t>
                </a:r>
                <a:endParaRPr lang="en-US" dirty="0">
                  <a:latin typeface="Times New Roman" panose="02020603050405020304" pitchFamily="18" charset="0"/>
                  <a:cs typeface="Times New Roman" panose="02020603050405020304" pitchFamily="18" charset="0"/>
                </a:endParaRPr>
              </a:p>
            </p:txBody>
          </p:sp>
        </p:grpSp>
        <p:grpSp>
          <p:nvGrpSpPr>
            <p:cNvPr id="58" name="Group 57"/>
            <p:cNvGrpSpPr>
              <a:grpSpLocks/>
            </p:cNvGrpSpPr>
            <p:nvPr/>
          </p:nvGrpSpPr>
          <p:grpSpPr bwMode="auto">
            <a:xfrm rot="16200000">
              <a:off x="9738360" y="2607577"/>
              <a:ext cx="487680" cy="715473"/>
              <a:chOff x="1776" y="2880"/>
              <a:chExt cx="288" cy="336"/>
            </a:xfrm>
          </p:grpSpPr>
          <p:sp>
            <p:nvSpPr>
              <p:cNvPr id="59" name="AutoShape 11"/>
              <p:cNvSpPr>
                <a:spLocks noChangeArrowheads="1"/>
              </p:cNvSpPr>
              <p:nvPr/>
            </p:nvSpPr>
            <p:spPr bwMode="auto">
              <a:xfrm rot="-5400000">
                <a:off x="1848" y="3000"/>
                <a:ext cx="144" cy="288"/>
              </a:xfrm>
              <a:prstGeom prst="flowChartCollate">
                <a:avLst/>
              </a:prstGeom>
              <a:solidFill>
                <a:srgbClr val="C0C0C0"/>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sp>
            <p:nvSpPr>
              <p:cNvPr id="60" name="Line 12"/>
              <p:cNvSpPr>
                <a:spLocks noChangeShapeType="1"/>
              </p:cNvSpPr>
              <p:nvPr/>
            </p:nvSpPr>
            <p:spPr bwMode="auto">
              <a:xfrm flipV="1">
                <a:off x="1920" y="29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1" name="AutoShape 13"/>
              <p:cNvSpPr>
                <a:spLocks noChangeArrowheads="1"/>
              </p:cNvSpPr>
              <p:nvPr/>
            </p:nvSpPr>
            <p:spPr bwMode="auto">
              <a:xfrm rot="-5400000">
                <a:off x="1872" y="2832"/>
                <a:ext cx="96" cy="192"/>
              </a:xfrm>
              <a:prstGeom prst="flowChartDelay">
                <a:avLst/>
              </a:prstGeom>
              <a:solidFill>
                <a:srgbClr val="C0C0C0"/>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grpSp>
        <p:grpSp>
          <p:nvGrpSpPr>
            <p:cNvPr id="62" name="Group 61"/>
            <p:cNvGrpSpPr>
              <a:grpSpLocks/>
            </p:cNvGrpSpPr>
            <p:nvPr/>
          </p:nvGrpSpPr>
          <p:grpSpPr bwMode="auto">
            <a:xfrm rot="16200000">
              <a:off x="7056692" y="2594250"/>
              <a:ext cx="487680" cy="715473"/>
              <a:chOff x="1776" y="2880"/>
              <a:chExt cx="288" cy="336"/>
            </a:xfrm>
          </p:grpSpPr>
          <p:sp>
            <p:nvSpPr>
              <p:cNvPr id="63" name="AutoShape 11"/>
              <p:cNvSpPr>
                <a:spLocks noChangeArrowheads="1"/>
              </p:cNvSpPr>
              <p:nvPr/>
            </p:nvSpPr>
            <p:spPr bwMode="auto">
              <a:xfrm rot="-5400000">
                <a:off x="1848" y="3000"/>
                <a:ext cx="144" cy="288"/>
              </a:xfrm>
              <a:prstGeom prst="flowChartCollate">
                <a:avLst/>
              </a:prstGeom>
              <a:solidFill>
                <a:srgbClr val="C0C0C0"/>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sp>
            <p:nvSpPr>
              <p:cNvPr id="64" name="Line 12"/>
              <p:cNvSpPr>
                <a:spLocks noChangeShapeType="1"/>
              </p:cNvSpPr>
              <p:nvPr/>
            </p:nvSpPr>
            <p:spPr bwMode="auto">
              <a:xfrm flipV="1">
                <a:off x="1920" y="29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5" name="AutoShape 13"/>
              <p:cNvSpPr>
                <a:spLocks noChangeArrowheads="1"/>
              </p:cNvSpPr>
              <p:nvPr/>
            </p:nvSpPr>
            <p:spPr bwMode="auto">
              <a:xfrm rot="-5400000">
                <a:off x="1872" y="2832"/>
                <a:ext cx="96" cy="192"/>
              </a:xfrm>
              <a:prstGeom prst="flowChartDelay">
                <a:avLst/>
              </a:prstGeom>
              <a:solidFill>
                <a:srgbClr val="C0C0C0"/>
              </a:solidFill>
              <a:ln w="9525">
                <a:solidFill>
                  <a:schemeClr val="tx1"/>
                </a:solidFill>
                <a:miter lim="800000"/>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MY" altLang="en-US" sz="1800"/>
              </a:p>
            </p:txBody>
          </p:sp>
        </p:grpSp>
        <p:cxnSp>
          <p:nvCxnSpPr>
            <p:cNvPr id="66" name="Straight Connector 65"/>
            <p:cNvCxnSpPr/>
            <p:nvPr/>
          </p:nvCxnSpPr>
          <p:spPr>
            <a:xfrm flipH="1">
              <a:off x="10186620" y="2249031"/>
              <a:ext cx="0" cy="457200"/>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flipH="1">
              <a:off x="7476038" y="2233792"/>
              <a:ext cx="0" cy="457200"/>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flipH="1">
              <a:off x="7525531" y="3195827"/>
              <a:ext cx="0" cy="274320"/>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V="1">
              <a:off x="7525531" y="3510315"/>
              <a:ext cx="460722" cy="0"/>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flipV="1">
              <a:off x="4333408" y="5421775"/>
              <a:ext cx="5486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a:off x="3988852" y="4476928"/>
              <a:ext cx="0" cy="64008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flipH="1">
              <a:off x="3988852" y="2925398"/>
              <a:ext cx="0" cy="10058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006613" y="2951986"/>
              <a:ext cx="292608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a:off x="5581966" y="2366076"/>
              <a:ext cx="0" cy="548640"/>
            </a:xfrm>
            <a:prstGeom prst="line">
              <a:avLst/>
            </a:prstGeom>
          </p:spPr>
          <p:style>
            <a:lnRef idx="1">
              <a:schemeClr val="dk1"/>
            </a:lnRef>
            <a:fillRef idx="0">
              <a:schemeClr val="dk1"/>
            </a:fillRef>
            <a:effectRef idx="0">
              <a:schemeClr val="dk1"/>
            </a:effectRef>
            <a:fontRef idx="minor">
              <a:schemeClr val="tx1"/>
            </a:fontRef>
          </p:style>
        </p:cxnSp>
        <p:cxnSp>
          <p:nvCxnSpPr>
            <p:cNvPr id="80" name="Straight Connector 79"/>
            <p:cNvCxnSpPr/>
            <p:nvPr/>
          </p:nvCxnSpPr>
          <p:spPr>
            <a:xfrm>
              <a:off x="5581966" y="2374157"/>
              <a:ext cx="182880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a:off x="7536129" y="2386264"/>
              <a:ext cx="164592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a:off x="9192100" y="2368774"/>
              <a:ext cx="0" cy="548640"/>
            </a:xfrm>
            <a:prstGeom prst="line">
              <a:avLst/>
            </a:prstGeom>
          </p:spPr>
          <p:style>
            <a:lnRef idx="1">
              <a:schemeClr val="dk1"/>
            </a:lnRef>
            <a:fillRef idx="0">
              <a:schemeClr val="dk1"/>
            </a:fillRef>
            <a:effectRef idx="0">
              <a:schemeClr val="dk1"/>
            </a:effectRef>
            <a:fontRef idx="minor">
              <a:schemeClr val="tx1"/>
            </a:fontRef>
          </p:style>
        </p:cxnSp>
        <p:cxnSp>
          <p:nvCxnSpPr>
            <p:cNvPr id="83" name="Straight Connector 82"/>
            <p:cNvCxnSpPr/>
            <p:nvPr/>
          </p:nvCxnSpPr>
          <p:spPr>
            <a:xfrm flipH="1">
              <a:off x="9208031" y="2950969"/>
              <a:ext cx="416433" cy="0"/>
            </a:xfrm>
            <a:prstGeom prst="line">
              <a:avLst/>
            </a:prstGeom>
          </p:spPr>
          <p:style>
            <a:lnRef idx="1">
              <a:schemeClr val="dk1"/>
            </a:lnRef>
            <a:fillRef idx="0">
              <a:schemeClr val="dk1"/>
            </a:fillRef>
            <a:effectRef idx="0">
              <a:schemeClr val="dk1"/>
            </a:effectRef>
            <a:fontRef idx="minor">
              <a:schemeClr val="tx1"/>
            </a:fontRef>
          </p:style>
        </p:cxnSp>
        <p:grpSp>
          <p:nvGrpSpPr>
            <p:cNvPr id="85" name="Group 84"/>
            <p:cNvGrpSpPr/>
            <p:nvPr/>
          </p:nvGrpSpPr>
          <p:grpSpPr>
            <a:xfrm>
              <a:off x="8743749" y="2303338"/>
              <a:ext cx="231327" cy="173160"/>
              <a:chOff x="2088688" y="5706465"/>
              <a:chExt cx="231327" cy="173160"/>
            </a:xfrm>
          </p:grpSpPr>
          <p:cxnSp>
            <p:nvCxnSpPr>
              <p:cNvPr id="86" name="Straight Connector 85"/>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88" name="Group 87"/>
            <p:cNvGrpSpPr/>
            <p:nvPr/>
          </p:nvGrpSpPr>
          <p:grpSpPr>
            <a:xfrm>
              <a:off x="5794521" y="2895396"/>
              <a:ext cx="231327" cy="173160"/>
              <a:chOff x="2088688" y="5706465"/>
              <a:chExt cx="231327" cy="173160"/>
            </a:xfrm>
          </p:grpSpPr>
          <p:cxnSp>
            <p:nvCxnSpPr>
              <p:cNvPr id="89" name="Straight Connector 88"/>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90" name="Straight Connector 89"/>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91" name="Group 90"/>
            <p:cNvGrpSpPr/>
            <p:nvPr/>
          </p:nvGrpSpPr>
          <p:grpSpPr>
            <a:xfrm>
              <a:off x="4988246" y="2838818"/>
              <a:ext cx="231327" cy="173160"/>
              <a:chOff x="2088688" y="5706465"/>
              <a:chExt cx="231327" cy="173160"/>
            </a:xfrm>
          </p:grpSpPr>
          <p:cxnSp>
            <p:nvCxnSpPr>
              <p:cNvPr id="92" name="Straight Connector 91"/>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94" name="Group 93"/>
            <p:cNvGrpSpPr/>
            <p:nvPr/>
          </p:nvGrpSpPr>
          <p:grpSpPr>
            <a:xfrm>
              <a:off x="3873188" y="3216273"/>
              <a:ext cx="231327" cy="173160"/>
              <a:chOff x="2088688" y="5706465"/>
              <a:chExt cx="231327" cy="173160"/>
            </a:xfrm>
          </p:grpSpPr>
          <p:cxnSp>
            <p:nvCxnSpPr>
              <p:cNvPr id="95" name="Straight Connector 94"/>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96" name="Straight Connector 95"/>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97" name="Group 96"/>
            <p:cNvGrpSpPr/>
            <p:nvPr/>
          </p:nvGrpSpPr>
          <p:grpSpPr>
            <a:xfrm>
              <a:off x="3872141" y="3613179"/>
              <a:ext cx="231327" cy="173160"/>
              <a:chOff x="2088688" y="5706465"/>
              <a:chExt cx="231327" cy="173160"/>
            </a:xfrm>
          </p:grpSpPr>
          <p:cxnSp>
            <p:nvCxnSpPr>
              <p:cNvPr id="98" name="Straight Connector 97"/>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00" name="Group 99"/>
            <p:cNvGrpSpPr/>
            <p:nvPr/>
          </p:nvGrpSpPr>
          <p:grpSpPr>
            <a:xfrm>
              <a:off x="4305626" y="2864389"/>
              <a:ext cx="231327" cy="173160"/>
              <a:chOff x="2088688" y="5706465"/>
              <a:chExt cx="231327" cy="173160"/>
            </a:xfrm>
          </p:grpSpPr>
          <p:cxnSp>
            <p:nvCxnSpPr>
              <p:cNvPr id="101" name="Straight Connector 100"/>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02" name="Straight Connector 101"/>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03" name="Group 102"/>
            <p:cNvGrpSpPr/>
            <p:nvPr/>
          </p:nvGrpSpPr>
          <p:grpSpPr>
            <a:xfrm>
              <a:off x="6363607" y="2887863"/>
              <a:ext cx="231327" cy="173160"/>
              <a:chOff x="2088688" y="5706465"/>
              <a:chExt cx="231327" cy="173160"/>
            </a:xfrm>
          </p:grpSpPr>
          <p:cxnSp>
            <p:nvCxnSpPr>
              <p:cNvPr id="104" name="Straight Connector 103"/>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05" name="Straight Connector 104"/>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06" name="Group 105"/>
            <p:cNvGrpSpPr/>
            <p:nvPr/>
          </p:nvGrpSpPr>
          <p:grpSpPr>
            <a:xfrm>
              <a:off x="5699919" y="2266323"/>
              <a:ext cx="231327" cy="173160"/>
              <a:chOff x="2088688" y="5706465"/>
              <a:chExt cx="231327" cy="173160"/>
            </a:xfrm>
          </p:grpSpPr>
          <p:cxnSp>
            <p:nvCxnSpPr>
              <p:cNvPr id="107" name="Straight Connector 106"/>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08" name="Straight Connector 107"/>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09" name="Group 108"/>
            <p:cNvGrpSpPr/>
            <p:nvPr/>
          </p:nvGrpSpPr>
          <p:grpSpPr>
            <a:xfrm>
              <a:off x="6279343" y="2299483"/>
              <a:ext cx="231327" cy="173160"/>
              <a:chOff x="2088688" y="5706465"/>
              <a:chExt cx="231327" cy="173160"/>
            </a:xfrm>
          </p:grpSpPr>
          <p:cxnSp>
            <p:nvCxnSpPr>
              <p:cNvPr id="110" name="Straight Connector 109"/>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12" name="Group 111"/>
            <p:cNvGrpSpPr/>
            <p:nvPr/>
          </p:nvGrpSpPr>
          <p:grpSpPr>
            <a:xfrm>
              <a:off x="8210080" y="2293060"/>
              <a:ext cx="231327" cy="173160"/>
              <a:chOff x="2088688" y="5706465"/>
              <a:chExt cx="231327" cy="173160"/>
            </a:xfrm>
          </p:grpSpPr>
          <p:cxnSp>
            <p:nvCxnSpPr>
              <p:cNvPr id="113" name="Straight Connector 112"/>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14" name="Straight Connector 113"/>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15" name="Group 114"/>
            <p:cNvGrpSpPr/>
            <p:nvPr/>
          </p:nvGrpSpPr>
          <p:grpSpPr>
            <a:xfrm>
              <a:off x="9062271" y="2575703"/>
              <a:ext cx="231327" cy="173160"/>
              <a:chOff x="2088688" y="5706465"/>
              <a:chExt cx="231327" cy="173160"/>
            </a:xfrm>
          </p:grpSpPr>
          <p:cxnSp>
            <p:nvCxnSpPr>
              <p:cNvPr id="116" name="Straight Connector 115"/>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17" name="Straight Connector 116"/>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18" name="Group 117"/>
            <p:cNvGrpSpPr/>
            <p:nvPr/>
          </p:nvGrpSpPr>
          <p:grpSpPr>
            <a:xfrm>
              <a:off x="5477592" y="2589959"/>
              <a:ext cx="231327" cy="173160"/>
              <a:chOff x="2088688" y="5706465"/>
              <a:chExt cx="231327" cy="173160"/>
            </a:xfrm>
          </p:grpSpPr>
          <p:cxnSp>
            <p:nvCxnSpPr>
              <p:cNvPr id="119" name="Straight Connector 118"/>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20" name="Straight Connector 119"/>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cxnSp>
        <p:nvCxnSpPr>
          <p:cNvPr id="37" name="Straight Arrow Connector 36"/>
          <p:cNvCxnSpPr/>
          <p:nvPr/>
        </p:nvCxnSpPr>
        <p:spPr>
          <a:xfrm>
            <a:off x="2748898" y="4229735"/>
            <a:ext cx="53094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1631825" y="4012669"/>
            <a:ext cx="1097038" cy="369332"/>
          </a:xfrm>
          <a:prstGeom prst="rect">
            <a:avLst/>
          </a:prstGeom>
          <a:noFill/>
        </p:spPr>
        <p:txBody>
          <a:bodyPr wrap="square" rtlCol="0">
            <a:spAutoFit/>
          </a:bodyPr>
          <a:lstStyle/>
          <a:p>
            <a:r>
              <a:rPr lang="en-US" dirty="0" smtClean="0"/>
              <a:t>Set point</a:t>
            </a:r>
            <a:endParaRPr lang="en-US" dirty="0"/>
          </a:p>
        </p:txBody>
      </p:sp>
    </p:spTree>
    <p:extLst>
      <p:ext uri="{BB962C8B-B14F-4D97-AF65-F5344CB8AC3E}">
        <p14:creationId xmlns:p14="http://schemas.microsoft.com/office/powerpoint/2010/main" val="21206175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36</a:t>
            </a:fld>
            <a:endParaRPr lang="en-US"/>
          </a:p>
        </p:txBody>
      </p:sp>
      <p:grpSp>
        <p:nvGrpSpPr>
          <p:cNvPr id="40" name="Group 39"/>
          <p:cNvGrpSpPr/>
          <p:nvPr/>
        </p:nvGrpSpPr>
        <p:grpSpPr>
          <a:xfrm>
            <a:off x="3710443" y="1766951"/>
            <a:ext cx="7783470" cy="4427617"/>
            <a:chOff x="2796043" y="675571"/>
            <a:chExt cx="7783470" cy="4427617"/>
          </a:xfrm>
        </p:grpSpPr>
        <p:sp>
          <p:nvSpPr>
            <p:cNvPr id="3" name="Flowchart: Terminator 2"/>
            <p:cNvSpPr/>
            <p:nvPr/>
          </p:nvSpPr>
          <p:spPr>
            <a:xfrm>
              <a:off x="5294671" y="3023419"/>
              <a:ext cx="3097161" cy="1209368"/>
            </a:xfrm>
            <a:prstGeom prst="flowChartTerminator">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869424" y="1880173"/>
              <a:ext cx="958645" cy="855406"/>
              <a:chOff x="2286001" y="1430593"/>
              <a:chExt cx="958645" cy="855406"/>
            </a:xfrm>
          </p:grpSpPr>
          <p:sp>
            <p:nvSpPr>
              <p:cNvPr id="4" name="Oval 3"/>
              <p:cNvSpPr/>
              <p:nvPr/>
            </p:nvSpPr>
            <p:spPr>
              <a:xfrm>
                <a:off x="2286001" y="1430593"/>
                <a:ext cx="958645" cy="85540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eeform 9"/>
              <p:cNvSpPr/>
              <p:nvPr/>
            </p:nvSpPr>
            <p:spPr>
              <a:xfrm>
                <a:off x="2286001" y="1622321"/>
                <a:ext cx="958645" cy="471949"/>
              </a:xfrm>
              <a:custGeom>
                <a:avLst/>
                <a:gdLst>
                  <a:gd name="connsiteX0" fmla="*/ 0 w 899652"/>
                  <a:gd name="connsiteY0" fmla="*/ 309716 h 634181"/>
                  <a:gd name="connsiteX1" fmla="*/ 221226 w 899652"/>
                  <a:gd name="connsiteY1" fmla="*/ 0 h 634181"/>
                  <a:gd name="connsiteX2" fmla="*/ 221226 w 899652"/>
                  <a:gd name="connsiteY2" fmla="*/ 0 h 634181"/>
                  <a:gd name="connsiteX3" fmla="*/ 604684 w 899652"/>
                  <a:gd name="connsiteY3" fmla="*/ 634181 h 634181"/>
                  <a:gd name="connsiteX4" fmla="*/ 604684 w 899652"/>
                  <a:gd name="connsiteY4" fmla="*/ 634181 h 634181"/>
                  <a:gd name="connsiteX5" fmla="*/ 899652 w 899652"/>
                  <a:gd name="connsiteY5" fmla="*/ 191729 h 634181"/>
                  <a:gd name="connsiteX6" fmla="*/ 899652 w 899652"/>
                  <a:gd name="connsiteY6" fmla="*/ 191729 h 634181"/>
                  <a:gd name="connsiteX7" fmla="*/ 899652 w 899652"/>
                  <a:gd name="connsiteY7" fmla="*/ 191729 h 634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9652" h="634181">
                    <a:moveTo>
                      <a:pt x="0" y="309716"/>
                    </a:moveTo>
                    <a:lnTo>
                      <a:pt x="221226" y="0"/>
                    </a:lnTo>
                    <a:lnTo>
                      <a:pt x="221226" y="0"/>
                    </a:lnTo>
                    <a:lnTo>
                      <a:pt x="604684" y="634181"/>
                    </a:lnTo>
                    <a:lnTo>
                      <a:pt x="604684" y="634181"/>
                    </a:lnTo>
                    <a:lnTo>
                      <a:pt x="899652" y="191729"/>
                    </a:lnTo>
                    <a:lnTo>
                      <a:pt x="899652" y="191729"/>
                    </a:lnTo>
                    <a:lnTo>
                      <a:pt x="899652" y="19172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p:txBody>
          </p:sp>
        </p:grpSp>
        <p:cxnSp>
          <p:nvCxnSpPr>
            <p:cNvPr id="13" name="Straight Arrow Connector 12"/>
            <p:cNvCxnSpPr/>
            <p:nvPr/>
          </p:nvCxnSpPr>
          <p:spPr>
            <a:xfrm>
              <a:off x="3630560" y="2271165"/>
              <a:ext cx="123886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830527" y="2300665"/>
              <a:ext cx="530941" cy="4804"/>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a:off x="6361468" y="2300665"/>
              <a:ext cx="0" cy="7315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5294671" y="3531994"/>
              <a:ext cx="3008671" cy="192217"/>
            </a:xfrm>
            <a:custGeom>
              <a:avLst/>
              <a:gdLst>
                <a:gd name="connsiteX0" fmla="*/ 0 w 2094271"/>
                <a:gd name="connsiteY0" fmla="*/ 147972 h 278356"/>
                <a:gd name="connsiteX1" fmla="*/ 265471 w 2094271"/>
                <a:gd name="connsiteY1" fmla="*/ 488 h 278356"/>
                <a:gd name="connsiteX2" fmla="*/ 501445 w 2094271"/>
                <a:gd name="connsiteY2" fmla="*/ 192217 h 278356"/>
                <a:gd name="connsiteX3" fmla="*/ 722671 w 2094271"/>
                <a:gd name="connsiteY3" fmla="*/ 74230 h 278356"/>
                <a:gd name="connsiteX4" fmla="*/ 914400 w 2094271"/>
                <a:gd name="connsiteY4" fmla="*/ 133224 h 278356"/>
                <a:gd name="connsiteX5" fmla="*/ 1106129 w 2094271"/>
                <a:gd name="connsiteY5" fmla="*/ 206966 h 278356"/>
                <a:gd name="connsiteX6" fmla="*/ 1224116 w 2094271"/>
                <a:gd name="connsiteY6" fmla="*/ 147972 h 278356"/>
                <a:gd name="connsiteX7" fmla="*/ 1460090 w 2094271"/>
                <a:gd name="connsiteY7" fmla="*/ 133224 h 278356"/>
                <a:gd name="connsiteX8" fmla="*/ 1666567 w 2094271"/>
                <a:gd name="connsiteY8" fmla="*/ 265959 h 278356"/>
                <a:gd name="connsiteX9" fmla="*/ 1755058 w 2094271"/>
                <a:gd name="connsiteY9" fmla="*/ 265959 h 278356"/>
                <a:gd name="connsiteX10" fmla="*/ 1873045 w 2094271"/>
                <a:gd name="connsiteY10" fmla="*/ 206966 h 278356"/>
                <a:gd name="connsiteX11" fmla="*/ 1991032 w 2094271"/>
                <a:gd name="connsiteY11" fmla="*/ 192217 h 278356"/>
                <a:gd name="connsiteX12" fmla="*/ 2094271 w 2094271"/>
                <a:gd name="connsiteY12" fmla="*/ 192217 h 27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4271" h="278356">
                  <a:moveTo>
                    <a:pt x="0" y="147972"/>
                  </a:moveTo>
                  <a:cubicBezTo>
                    <a:pt x="90948" y="70543"/>
                    <a:pt x="181897" y="-6886"/>
                    <a:pt x="265471" y="488"/>
                  </a:cubicBezTo>
                  <a:cubicBezTo>
                    <a:pt x="349045" y="7862"/>
                    <a:pt x="425245" y="179927"/>
                    <a:pt x="501445" y="192217"/>
                  </a:cubicBezTo>
                  <a:cubicBezTo>
                    <a:pt x="577645" y="204507"/>
                    <a:pt x="653845" y="84062"/>
                    <a:pt x="722671" y="74230"/>
                  </a:cubicBezTo>
                  <a:cubicBezTo>
                    <a:pt x="791497" y="64398"/>
                    <a:pt x="850490" y="111101"/>
                    <a:pt x="914400" y="133224"/>
                  </a:cubicBezTo>
                  <a:cubicBezTo>
                    <a:pt x="978310" y="155347"/>
                    <a:pt x="1054510" y="204508"/>
                    <a:pt x="1106129" y="206966"/>
                  </a:cubicBezTo>
                  <a:cubicBezTo>
                    <a:pt x="1157748" y="209424"/>
                    <a:pt x="1165123" y="160262"/>
                    <a:pt x="1224116" y="147972"/>
                  </a:cubicBezTo>
                  <a:cubicBezTo>
                    <a:pt x="1283110" y="135682"/>
                    <a:pt x="1386348" y="113560"/>
                    <a:pt x="1460090" y="133224"/>
                  </a:cubicBezTo>
                  <a:cubicBezTo>
                    <a:pt x="1533832" y="152888"/>
                    <a:pt x="1617406" y="243837"/>
                    <a:pt x="1666567" y="265959"/>
                  </a:cubicBezTo>
                  <a:cubicBezTo>
                    <a:pt x="1715728" y="288081"/>
                    <a:pt x="1720645" y="275791"/>
                    <a:pt x="1755058" y="265959"/>
                  </a:cubicBezTo>
                  <a:cubicBezTo>
                    <a:pt x="1789471" y="256127"/>
                    <a:pt x="1833716" y="219256"/>
                    <a:pt x="1873045" y="206966"/>
                  </a:cubicBezTo>
                  <a:cubicBezTo>
                    <a:pt x="1912374" y="194676"/>
                    <a:pt x="1954161" y="194675"/>
                    <a:pt x="1991032" y="192217"/>
                  </a:cubicBezTo>
                  <a:cubicBezTo>
                    <a:pt x="2027903" y="189759"/>
                    <a:pt x="2061087" y="190988"/>
                    <a:pt x="2094271" y="192217"/>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0" name="Straight Connector 19"/>
            <p:cNvCxnSpPr/>
            <p:nvPr/>
          </p:nvCxnSpPr>
          <p:spPr>
            <a:xfrm>
              <a:off x="7064477" y="3885954"/>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6388509" y="3885954"/>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6558116" y="3724211"/>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5781369" y="3885954"/>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6127954" y="3724211"/>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538020" y="3724211"/>
              <a:ext cx="339213" cy="0"/>
            </a:xfrm>
            <a:prstGeom prst="line">
              <a:avLst/>
            </a:prstGeom>
          </p:spPr>
          <p:style>
            <a:lnRef idx="1">
              <a:schemeClr val="dk1"/>
            </a:lnRef>
            <a:fillRef idx="0">
              <a:schemeClr val="dk1"/>
            </a:fillRef>
            <a:effectRef idx="0">
              <a:schemeClr val="dk1"/>
            </a:effectRef>
            <a:fontRef idx="minor">
              <a:schemeClr val="tx1"/>
            </a:fontRef>
          </p:style>
        </p:cxnSp>
        <p:cxnSp>
          <p:nvCxnSpPr>
            <p:cNvPr id="27" name="Elbow Connector 26"/>
            <p:cNvCxnSpPr/>
            <p:nvPr/>
          </p:nvCxnSpPr>
          <p:spPr>
            <a:xfrm rot="10800000" flipV="1">
              <a:off x="3807540" y="4321523"/>
              <a:ext cx="2322870" cy="781665"/>
            </a:xfrm>
            <a:prstGeom prst="bentConnector3">
              <a:avLst>
                <a:gd name="adj1" fmla="val -15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7403690" y="1268361"/>
              <a:ext cx="0" cy="1763824"/>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V="1">
              <a:off x="7403690" y="1283110"/>
              <a:ext cx="22860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flipV="1">
              <a:off x="7403690" y="2320330"/>
              <a:ext cx="219456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9254612" y="675571"/>
              <a:ext cx="870155"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Flare</a:t>
              </a:r>
              <a:endParaRPr lang="en-US" sz="2000"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9156295" y="2447156"/>
              <a:ext cx="1423218"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Process unit</a:t>
              </a:r>
              <a:endParaRPr lang="en-US" sz="2000" dirty="0">
                <a:latin typeface="Times New Roman" panose="02020603050405020304" pitchFamily="18" charset="0"/>
                <a:cs typeface="Times New Roman" panose="02020603050405020304" pitchFamily="18" charset="0"/>
              </a:endParaRPr>
            </a:p>
          </p:txBody>
        </p:sp>
        <p:sp>
          <p:nvSpPr>
            <p:cNvPr id="36" name="TextBox 35"/>
            <p:cNvSpPr txBox="1"/>
            <p:nvPr/>
          </p:nvSpPr>
          <p:spPr>
            <a:xfrm>
              <a:off x="2804650" y="1441544"/>
              <a:ext cx="1423218"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Overhead vapor</a:t>
              </a:r>
              <a:endParaRPr lang="en-US" sz="2000" dirty="0">
                <a:latin typeface="Times New Roman" panose="02020603050405020304" pitchFamily="18" charset="0"/>
                <a:cs typeface="Times New Roman" panose="02020603050405020304" pitchFamily="18" charset="0"/>
              </a:endParaRPr>
            </a:p>
          </p:txBody>
        </p:sp>
        <p:sp>
          <p:nvSpPr>
            <p:cNvPr id="37" name="TextBox 36"/>
            <p:cNvSpPr txBox="1"/>
            <p:nvPr/>
          </p:nvSpPr>
          <p:spPr>
            <a:xfrm>
              <a:off x="2796043" y="4321523"/>
              <a:ext cx="1423218"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Reflex to column</a:t>
              </a:r>
              <a:endParaRPr lang="en-US" sz="2000" dirty="0">
                <a:latin typeface="Times New Roman" panose="02020603050405020304" pitchFamily="18" charset="0"/>
                <a:cs typeface="Times New Roman" panose="02020603050405020304" pitchFamily="18" charset="0"/>
              </a:endParaRPr>
            </a:p>
          </p:txBody>
        </p:sp>
        <p:sp>
          <p:nvSpPr>
            <p:cNvPr id="38" name="TextBox 37"/>
            <p:cNvSpPr txBox="1"/>
            <p:nvPr/>
          </p:nvSpPr>
          <p:spPr>
            <a:xfrm>
              <a:off x="6799006" y="3115475"/>
              <a:ext cx="415409"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P</a:t>
              </a:r>
              <a:endParaRPr lang="en-US" sz="2000"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7591733" y="4321523"/>
              <a:ext cx="1662879" cy="707886"/>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Overhead accumulator</a:t>
              </a:r>
              <a:endParaRPr lang="en-US" sz="2000" dirty="0">
                <a:latin typeface="Times New Roman" panose="02020603050405020304" pitchFamily="18" charset="0"/>
                <a:cs typeface="Times New Roman" panose="02020603050405020304" pitchFamily="18" charset="0"/>
              </a:endParaRPr>
            </a:p>
          </p:txBody>
        </p:sp>
      </p:grpSp>
      <p:sp>
        <p:nvSpPr>
          <p:cNvPr id="41" name="TextBox 66"/>
          <p:cNvSpPr txBox="1"/>
          <p:nvPr/>
        </p:nvSpPr>
        <p:spPr>
          <a:xfrm>
            <a:off x="528484" y="322232"/>
            <a:ext cx="193203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FF0000"/>
                </a:solidFill>
                <a:latin typeface="Times New Roman" panose="02020603050405020304" pitchFamily="18" charset="0"/>
                <a:cs typeface="Times New Roman" panose="02020603050405020304" pitchFamily="18" charset="0"/>
              </a:rPr>
              <a:t>Homework 4</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528483" y="871635"/>
            <a:ext cx="10825317" cy="923330"/>
          </a:xfrm>
          <a:prstGeom prst="rect">
            <a:avLst/>
          </a:prstGeom>
          <a:noFill/>
        </p:spPr>
        <p:txBody>
          <a:bodyPr wrap="square" rtlCol="0">
            <a:spAutoFit/>
          </a:bodyPr>
          <a:lstStyle/>
          <a:p>
            <a:pPr algn="just"/>
            <a:r>
              <a:rPr lang="en-US" dirty="0" smtClean="0">
                <a:latin typeface="Times New Roman" panose="02020603050405020304" pitchFamily="18" charset="0"/>
                <a:cs typeface="Times New Roman" panose="02020603050405020304" pitchFamily="18" charset="0"/>
              </a:rPr>
              <a:t>Use split range control loop to control the pressure inside the overhead accumulator (shown below). When the pressure exceed the desired value , the line to flare will open so the outlet stream is divided into two stream ;one to flare and the other to process unit.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04317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1208773" y="5967371"/>
            <a:ext cx="562631" cy="365125"/>
          </a:xfrm>
        </p:spPr>
        <p:txBody>
          <a:bodyPr/>
          <a:lstStyle/>
          <a:p>
            <a:fld id="{C1227082-9623-4AB1-B9BE-6FF402288CC8}" type="slidenum">
              <a:rPr lang="en-US" sz="2000" b="1" smtClean="0">
                <a:solidFill>
                  <a:srgbClr val="FF0000"/>
                </a:solidFill>
                <a:latin typeface="Times New Roman" panose="02020603050405020304" pitchFamily="18" charset="0"/>
                <a:cs typeface="Times New Roman" panose="02020603050405020304" pitchFamily="18" charset="0"/>
              </a:rPr>
              <a:t>37</a:t>
            </a:fld>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91481" y="132736"/>
            <a:ext cx="2227007" cy="400110"/>
          </a:xfrm>
          <a:prstGeom prst="rect">
            <a:avLst/>
          </a:prstGeom>
          <a:noFill/>
        </p:spPr>
        <p:txBody>
          <a:bodyPr wrap="square" rtlCol="0">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Reward  (2 marks)</a:t>
            </a: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65" name="TextBox 64"/>
          <p:cNvSpPr txBox="1"/>
          <p:nvPr/>
        </p:nvSpPr>
        <p:spPr>
          <a:xfrm>
            <a:off x="436871" y="560059"/>
            <a:ext cx="11376587"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Figure below shows a reactor for detergent production. The inlet liquids are in the ratio of   A : B: C= 1: 3: 20 </a:t>
            </a:r>
            <a:endParaRPr lang="en-US" sz="2000" dirty="0">
              <a:latin typeface="Times New Roman" panose="02020603050405020304" pitchFamily="18" charset="0"/>
              <a:cs typeface="Times New Roman" panose="02020603050405020304" pitchFamily="18" charset="0"/>
            </a:endParaRPr>
          </a:p>
        </p:txBody>
      </p:sp>
      <p:grpSp>
        <p:nvGrpSpPr>
          <p:cNvPr id="73" name="Group 72"/>
          <p:cNvGrpSpPr/>
          <p:nvPr/>
        </p:nvGrpSpPr>
        <p:grpSpPr>
          <a:xfrm>
            <a:off x="2091230" y="2068964"/>
            <a:ext cx="9398858" cy="4263532"/>
            <a:chOff x="2518488" y="2200636"/>
            <a:chExt cx="9398858" cy="4263532"/>
          </a:xfrm>
        </p:grpSpPr>
        <p:grpSp>
          <p:nvGrpSpPr>
            <p:cNvPr id="64" name="Group 63"/>
            <p:cNvGrpSpPr/>
            <p:nvPr/>
          </p:nvGrpSpPr>
          <p:grpSpPr>
            <a:xfrm>
              <a:off x="2518488" y="2200636"/>
              <a:ext cx="9398858" cy="4263532"/>
              <a:chOff x="1931805" y="758487"/>
              <a:chExt cx="9398858" cy="4263532"/>
            </a:xfrm>
          </p:grpSpPr>
          <p:sp>
            <p:nvSpPr>
              <p:cNvPr id="6" name="TextBox 37"/>
              <p:cNvSpPr txBox="1"/>
              <p:nvPr/>
            </p:nvSpPr>
            <p:spPr>
              <a:xfrm>
                <a:off x="1931805" y="4418638"/>
                <a:ext cx="225221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kern="1200" dirty="0">
                    <a:solidFill>
                      <a:srgbClr val="000000"/>
                    </a:solidFill>
                    <a:effectLst/>
                    <a:latin typeface="Times New Roman" panose="02020603050405020304" pitchFamily="18" charset="0"/>
                    <a:ea typeface="Times New Roman" panose="02020603050405020304" pitchFamily="18" charset="0"/>
                  </a:rPr>
                  <a:t>Cooling </a:t>
                </a:r>
                <a:r>
                  <a:rPr lang="en-US" kern="1200" dirty="0" smtClean="0">
                    <a:solidFill>
                      <a:srgbClr val="000000"/>
                    </a:solidFill>
                    <a:effectLst/>
                    <a:latin typeface="Times New Roman" panose="02020603050405020304" pitchFamily="18" charset="0"/>
                    <a:ea typeface="Times New Roman" panose="02020603050405020304" pitchFamily="18" charset="0"/>
                  </a:rPr>
                  <a:t>water in</a:t>
                </a:r>
              </a:p>
            </p:txBody>
          </p:sp>
          <p:sp>
            <p:nvSpPr>
              <p:cNvPr id="7" name="Arc 6"/>
              <p:cNvSpPr/>
              <p:nvPr/>
            </p:nvSpPr>
            <p:spPr>
              <a:xfrm rot="19196565">
                <a:off x="5434765" y="2544786"/>
                <a:ext cx="2426580" cy="2477233"/>
              </a:xfrm>
              <a:prstGeom prst="arc">
                <a:avLst>
                  <a:gd name="adj1" fmla="val 15822097"/>
                  <a:gd name="adj2" fmla="val 21272513"/>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8" name="Straight Connector 7"/>
              <p:cNvCxnSpPr/>
              <p:nvPr/>
            </p:nvCxnSpPr>
            <p:spPr>
              <a:xfrm>
                <a:off x="7476488" y="3023397"/>
                <a:ext cx="0" cy="1645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744463" y="3023397"/>
                <a:ext cx="0" cy="1645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5739846" y="4677787"/>
                <a:ext cx="1737360" cy="14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6432824" y="1727582"/>
                <a:ext cx="613282" cy="2194016"/>
                <a:chOff x="1094566" y="-336266"/>
                <a:chExt cx="599162" cy="1776759"/>
              </a:xfrm>
            </p:grpSpPr>
            <p:sp>
              <p:nvSpPr>
                <p:cNvPr id="45" name="Oval 44"/>
                <p:cNvSpPr/>
                <p:nvPr/>
              </p:nvSpPr>
              <p:spPr>
                <a:xfrm>
                  <a:off x="1388928" y="1304793"/>
                  <a:ext cx="304800" cy="1356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sp>
              <p:nvSpPr>
                <p:cNvPr id="46" name="Oval 45"/>
                <p:cNvSpPr/>
                <p:nvPr/>
              </p:nvSpPr>
              <p:spPr>
                <a:xfrm>
                  <a:off x="1094566" y="1304794"/>
                  <a:ext cx="304800" cy="13569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cxnSp>
              <p:nvCxnSpPr>
                <p:cNvPr id="47" name="Straight Connector 46"/>
                <p:cNvCxnSpPr/>
                <p:nvPr/>
              </p:nvCxnSpPr>
              <p:spPr>
                <a:xfrm>
                  <a:off x="1387592" y="-336266"/>
                  <a:ext cx="0" cy="170315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5785566" y="3502878"/>
                <a:ext cx="1645920" cy="59474"/>
                <a:chOff x="599821" y="1588807"/>
                <a:chExt cx="1257842" cy="138332"/>
              </a:xfrm>
            </p:grpSpPr>
            <p:grpSp>
              <p:nvGrpSpPr>
                <p:cNvPr id="33" name="Group 32"/>
                <p:cNvGrpSpPr/>
                <p:nvPr/>
              </p:nvGrpSpPr>
              <p:grpSpPr>
                <a:xfrm>
                  <a:off x="599821" y="1600758"/>
                  <a:ext cx="627346" cy="126381"/>
                  <a:chOff x="599821" y="1600758"/>
                  <a:chExt cx="627346" cy="126381"/>
                </a:xfrm>
              </p:grpSpPr>
              <p:grpSp>
                <p:nvGrpSpPr>
                  <p:cNvPr id="40" name="Group 39"/>
                  <p:cNvGrpSpPr/>
                  <p:nvPr/>
                </p:nvGrpSpPr>
                <p:grpSpPr>
                  <a:xfrm>
                    <a:off x="599821" y="1612709"/>
                    <a:ext cx="315238" cy="114430"/>
                    <a:chOff x="599821" y="1612709"/>
                    <a:chExt cx="315238" cy="114430"/>
                  </a:xfrm>
                </p:grpSpPr>
                <p:cxnSp>
                  <p:nvCxnSpPr>
                    <p:cNvPr id="43" name="Straight Connector 42"/>
                    <p:cNvCxnSpPr/>
                    <p:nvPr/>
                  </p:nvCxnSpPr>
                  <p:spPr>
                    <a:xfrm flipV="1">
                      <a:off x="599821" y="1612709"/>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765161" y="1612709"/>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1" name="Straight Connector 40"/>
                  <p:cNvCxnSpPr/>
                  <p:nvPr/>
                </p:nvCxnSpPr>
                <p:spPr>
                  <a:xfrm flipV="1">
                    <a:off x="914702" y="1612709"/>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1077269" y="1600758"/>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1230317" y="1588807"/>
                  <a:ext cx="627346" cy="126381"/>
                  <a:chOff x="1230317" y="1588807"/>
                  <a:chExt cx="627346" cy="126381"/>
                </a:xfrm>
              </p:grpSpPr>
              <p:grpSp>
                <p:nvGrpSpPr>
                  <p:cNvPr id="35" name="Group 34"/>
                  <p:cNvGrpSpPr/>
                  <p:nvPr/>
                </p:nvGrpSpPr>
                <p:grpSpPr>
                  <a:xfrm>
                    <a:off x="1230317" y="1600758"/>
                    <a:ext cx="315238" cy="114430"/>
                    <a:chOff x="1230317" y="1600758"/>
                    <a:chExt cx="315238" cy="114430"/>
                  </a:xfrm>
                </p:grpSpPr>
                <p:cxnSp>
                  <p:nvCxnSpPr>
                    <p:cNvPr id="38" name="Straight Connector 37"/>
                    <p:cNvCxnSpPr/>
                    <p:nvPr/>
                  </p:nvCxnSpPr>
                  <p:spPr>
                    <a:xfrm flipV="1">
                      <a:off x="1230317" y="1600758"/>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1395657" y="1600758"/>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flipV="1">
                    <a:off x="1545198" y="1600758"/>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1707765" y="158880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3" name="Straight Connector 12"/>
              <p:cNvCxnSpPr/>
              <p:nvPr/>
            </p:nvCxnSpPr>
            <p:spPr>
              <a:xfrm>
                <a:off x="7476488" y="3055652"/>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5465526" y="3055652"/>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5465526" y="2922896"/>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7476488" y="2922896"/>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5465526" y="3385704"/>
                <a:ext cx="0" cy="1636315"/>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7771016" y="3385704"/>
                <a:ext cx="0" cy="1636315"/>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flipV="1">
                <a:off x="5465525" y="5022019"/>
                <a:ext cx="2286000"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465525" y="3385704"/>
                <a:ext cx="274321" cy="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7496695" y="3385704"/>
                <a:ext cx="274321" cy="0"/>
              </a:xfrm>
              <a:prstGeom prst="line">
                <a:avLst/>
              </a:prstGeom>
            </p:spPr>
            <p:style>
              <a:lnRef idx="1">
                <a:schemeClr val="dk1"/>
              </a:lnRef>
              <a:fillRef idx="0">
                <a:schemeClr val="dk1"/>
              </a:fillRef>
              <a:effectRef idx="0">
                <a:schemeClr val="dk1"/>
              </a:effectRef>
              <a:fontRef idx="minor">
                <a:schemeClr val="tx1"/>
              </a:fontRef>
            </p:style>
          </p:cxnSp>
          <p:sp>
            <p:nvSpPr>
              <p:cNvPr id="22" name="Flowchart: Process 21"/>
              <p:cNvSpPr/>
              <p:nvPr/>
            </p:nvSpPr>
            <p:spPr>
              <a:xfrm>
                <a:off x="7671315" y="3603777"/>
                <a:ext cx="640080" cy="111979"/>
              </a:xfrm>
              <a:prstGeom prst="flowChartProces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Flowchart: Process 22"/>
              <p:cNvSpPr/>
              <p:nvPr/>
            </p:nvSpPr>
            <p:spPr>
              <a:xfrm>
                <a:off x="4999062" y="4621797"/>
                <a:ext cx="548640" cy="111979"/>
              </a:xfrm>
              <a:prstGeom prst="flowChartProces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5" name="Straight Arrow Connector 24"/>
              <p:cNvCxnSpPr/>
              <p:nvPr/>
            </p:nvCxnSpPr>
            <p:spPr>
              <a:xfrm>
                <a:off x="4155119" y="4677787"/>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8311395" y="3659245"/>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7265385" y="4418638"/>
                <a:ext cx="201168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37"/>
              <p:cNvSpPr txBox="1"/>
              <p:nvPr/>
            </p:nvSpPr>
            <p:spPr>
              <a:xfrm>
                <a:off x="9210830" y="4173350"/>
                <a:ext cx="1802577"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kern="1200" dirty="0" smtClean="0">
                    <a:solidFill>
                      <a:srgbClr val="000000"/>
                    </a:solidFill>
                    <a:effectLst/>
                    <a:latin typeface="Times New Roman" panose="02020603050405020304" pitchFamily="18" charset="0"/>
                    <a:ea typeface="Times New Roman" panose="02020603050405020304" pitchFamily="18" charset="0"/>
                  </a:rPr>
                  <a:t>Product (detergent)</a:t>
                </a:r>
                <a:endParaRPr lang="en-US" dirty="0">
                  <a:effectLst/>
                  <a:latin typeface="Times New Roman" panose="02020603050405020304" pitchFamily="18" charset="0"/>
                  <a:ea typeface="Times New Roman" panose="02020603050405020304" pitchFamily="18" charset="0"/>
                </a:endParaRPr>
              </a:p>
            </p:txBody>
          </p:sp>
          <p:sp>
            <p:nvSpPr>
              <p:cNvPr id="29" name="TextBox 37"/>
              <p:cNvSpPr txBox="1"/>
              <p:nvPr/>
            </p:nvSpPr>
            <p:spPr>
              <a:xfrm>
                <a:off x="7004112" y="3631696"/>
                <a:ext cx="426804"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b="1" kern="1200" dirty="0" smtClean="0">
                    <a:solidFill>
                      <a:srgbClr val="000000"/>
                    </a:solidFill>
                    <a:effectLst/>
                    <a:latin typeface="Times New Roman" panose="02020603050405020304" pitchFamily="18" charset="0"/>
                    <a:ea typeface="Times New Roman" panose="02020603050405020304" pitchFamily="18" charset="0"/>
                  </a:rPr>
                  <a:t>T</a:t>
                </a:r>
                <a:endParaRPr lang="en-US" b="1" dirty="0">
                  <a:effectLst/>
                  <a:latin typeface="Times New Roman" panose="02020603050405020304" pitchFamily="18" charset="0"/>
                  <a:ea typeface="Times New Roman" panose="02020603050405020304" pitchFamily="18" charset="0"/>
                </a:endParaRPr>
              </a:p>
            </p:txBody>
          </p:sp>
          <p:sp>
            <p:nvSpPr>
              <p:cNvPr id="30" name="TextBox 37"/>
              <p:cNvSpPr txBox="1"/>
              <p:nvPr/>
            </p:nvSpPr>
            <p:spPr>
              <a:xfrm>
                <a:off x="6081723" y="4050550"/>
                <a:ext cx="108648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b="1" kern="1200" dirty="0" smtClean="0">
                    <a:solidFill>
                      <a:srgbClr val="000000"/>
                    </a:solidFill>
                    <a:effectLst/>
                    <a:latin typeface="Times New Roman" panose="02020603050405020304" pitchFamily="18" charset="0"/>
                    <a:ea typeface="Times New Roman" panose="02020603050405020304" pitchFamily="18" charset="0"/>
                  </a:rPr>
                  <a:t>Reactor</a:t>
                </a:r>
                <a:endParaRPr lang="en-US" b="1" dirty="0">
                  <a:effectLst/>
                  <a:latin typeface="Times New Roman" panose="02020603050405020304" pitchFamily="18" charset="0"/>
                  <a:ea typeface="Times New Roman" panose="02020603050405020304" pitchFamily="18" charset="0"/>
                </a:endParaRPr>
              </a:p>
            </p:txBody>
          </p:sp>
          <p:cxnSp>
            <p:nvCxnSpPr>
              <p:cNvPr id="50" name="Straight Connector 49"/>
              <p:cNvCxnSpPr/>
              <p:nvPr/>
            </p:nvCxnSpPr>
            <p:spPr>
              <a:xfrm flipV="1">
                <a:off x="4104250" y="1150374"/>
                <a:ext cx="21586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a:off x="6286941" y="1150374"/>
                <a:ext cx="0" cy="137160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3692226" y="1943135"/>
                <a:ext cx="21586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a:off x="5886400" y="1943135"/>
                <a:ext cx="0" cy="73152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V="1">
                <a:off x="7325374" y="1933303"/>
                <a:ext cx="21586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a:off x="7325374" y="1943135"/>
                <a:ext cx="0" cy="73152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4461077" y="758487"/>
                <a:ext cx="495512"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A</a:t>
                </a:r>
                <a:endParaRPr lang="en-US" sz="2000" dirty="0">
                  <a:latin typeface="Times New Roman" panose="02020603050405020304" pitchFamily="18" charset="0"/>
                  <a:cs typeface="Times New Roman" panose="02020603050405020304" pitchFamily="18" charset="0"/>
                </a:endParaRPr>
              </a:p>
            </p:txBody>
          </p:sp>
          <p:sp>
            <p:nvSpPr>
              <p:cNvPr id="58" name="TextBox 57"/>
              <p:cNvSpPr txBox="1"/>
              <p:nvPr/>
            </p:nvSpPr>
            <p:spPr>
              <a:xfrm>
                <a:off x="3881149" y="1593412"/>
                <a:ext cx="495512"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B</a:t>
                </a:r>
                <a:endParaRPr lang="en-US" sz="2000" dirty="0">
                  <a:latin typeface="Times New Roman" panose="02020603050405020304" pitchFamily="18" charset="0"/>
                  <a:cs typeface="Times New Roman" panose="02020603050405020304" pitchFamily="18" charset="0"/>
                </a:endParaRPr>
              </a:p>
            </p:txBody>
          </p:sp>
          <p:sp>
            <p:nvSpPr>
              <p:cNvPr id="59" name="TextBox 56"/>
              <p:cNvSpPr txBox="1"/>
              <p:nvPr/>
            </p:nvSpPr>
            <p:spPr>
              <a:xfrm>
                <a:off x="9709043" y="1599749"/>
                <a:ext cx="4955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cxnSp>
            <p:nvCxnSpPr>
              <p:cNvPr id="61" name="Straight Arrow Connector 60"/>
              <p:cNvCxnSpPr/>
              <p:nvPr/>
            </p:nvCxnSpPr>
            <p:spPr>
              <a:xfrm flipH="1">
                <a:off x="6004231" y="3527477"/>
                <a:ext cx="0" cy="111354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62" name="TextBox 56"/>
              <p:cNvSpPr txBox="1"/>
              <p:nvPr/>
            </p:nvSpPr>
            <p:spPr>
              <a:xfrm>
                <a:off x="5997792" y="3630649"/>
                <a:ext cx="4955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sp>
            <p:nvSpPr>
              <p:cNvPr id="63" name="TextBox 37"/>
              <p:cNvSpPr txBox="1"/>
              <p:nvPr/>
            </p:nvSpPr>
            <p:spPr>
              <a:xfrm>
                <a:off x="9078448" y="3329737"/>
                <a:ext cx="225221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kern="1200" dirty="0">
                    <a:solidFill>
                      <a:srgbClr val="000000"/>
                    </a:solidFill>
                    <a:effectLst/>
                    <a:latin typeface="Times New Roman" panose="02020603050405020304" pitchFamily="18" charset="0"/>
                    <a:ea typeface="Times New Roman" panose="02020603050405020304" pitchFamily="18" charset="0"/>
                  </a:rPr>
                  <a:t>Cooling </a:t>
                </a:r>
                <a:r>
                  <a:rPr lang="en-US" kern="1200" dirty="0" smtClean="0">
                    <a:solidFill>
                      <a:srgbClr val="000000"/>
                    </a:solidFill>
                    <a:effectLst/>
                    <a:latin typeface="Times New Roman" panose="02020603050405020304" pitchFamily="18" charset="0"/>
                    <a:ea typeface="Times New Roman" panose="02020603050405020304" pitchFamily="18" charset="0"/>
                  </a:rPr>
                  <a:t>water out</a:t>
                </a:r>
              </a:p>
            </p:txBody>
          </p:sp>
        </p:grpSp>
        <p:grpSp>
          <p:nvGrpSpPr>
            <p:cNvPr id="72" name="Group 71"/>
            <p:cNvGrpSpPr/>
            <p:nvPr/>
          </p:nvGrpSpPr>
          <p:grpSpPr>
            <a:xfrm>
              <a:off x="2849511" y="2348536"/>
              <a:ext cx="8758575" cy="1241136"/>
              <a:chOff x="2849511" y="2348536"/>
              <a:chExt cx="8758575" cy="1241136"/>
            </a:xfrm>
          </p:grpSpPr>
          <p:sp>
            <p:nvSpPr>
              <p:cNvPr id="66" name="TextBox 37"/>
              <p:cNvSpPr txBox="1"/>
              <p:nvPr/>
            </p:nvSpPr>
            <p:spPr>
              <a:xfrm>
                <a:off x="2849511" y="2348536"/>
                <a:ext cx="179770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kern="1200" dirty="0" smtClean="0">
                    <a:solidFill>
                      <a:srgbClr val="000000"/>
                    </a:solidFill>
                    <a:effectLst/>
                    <a:latin typeface="Times New Roman" panose="02020603050405020304" pitchFamily="18" charset="0"/>
                    <a:ea typeface="Times New Roman" panose="02020603050405020304" pitchFamily="18" charset="0"/>
                  </a:rPr>
                  <a:t>Sulfonic acid</a:t>
                </a:r>
                <a:endParaRPr lang="en-US" dirty="0">
                  <a:effectLst/>
                  <a:latin typeface="Times New Roman" panose="02020603050405020304" pitchFamily="18" charset="0"/>
                  <a:ea typeface="Times New Roman" panose="02020603050405020304" pitchFamily="18" charset="0"/>
                </a:endParaRPr>
              </a:p>
            </p:txBody>
          </p:sp>
          <p:sp>
            <p:nvSpPr>
              <p:cNvPr id="67" name="TextBox 37"/>
              <p:cNvSpPr txBox="1"/>
              <p:nvPr/>
            </p:nvSpPr>
            <p:spPr>
              <a:xfrm>
                <a:off x="3228610" y="3189562"/>
                <a:ext cx="113454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2000" kern="1200" dirty="0" smtClean="0">
                    <a:solidFill>
                      <a:srgbClr val="000000"/>
                    </a:solidFill>
                    <a:effectLst/>
                    <a:latin typeface="Times New Roman" panose="02020603050405020304" pitchFamily="18" charset="0"/>
                    <a:ea typeface="Times New Roman" panose="02020603050405020304" pitchFamily="18" charset="0"/>
                  </a:rPr>
                  <a:t>NaOH</a:t>
                </a:r>
                <a:endParaRPr lang="en-US" sz="2000" dirty="0">
                  <a:effectLst/>
                  <a:latin typeface="Times New Roman" panose="02020603050405020304" pitchFamily="18" charset="0"/>
                  <a:ea typeface="Times New Roman" panose="02020603050405020304" pitchFamily="18" charset="0"/>
                </a:endParaRPr>
              </a:p>
            </p:txBody>
          </p:sp>
          <p:sp>
            <p:nvSpPr>
              <p:cNvPr id="68" name="TextBox 37"/>
              <p:cNvSpPr txBox="1"/>
              <p:nvPr/>
            </p:nvSpPr>
            <p:spPr>
              <a:xfrm>
                <a:off x="10424424" y="3015952"/>
                <a:ext cx="118366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kern="1200" dirty="0" smtClean="0">
                    <a:solidFill>
                      <a:srgbClr val="000000"/>
                    </a:solidFill>
                    <a:effectLst/>
                    <a:latin typeface="Times New Roman" panose="02020603050405020304" pitchFamily="18" charset="0"/>
                    <a:ea typeface="Times New Roman" panose="02020603050405020304" pitchFamily="18" charset="0"/>
                  </a:rPr>
                  <a:t>Water</a:t>
                </a:r>
                <a:endParaRPr lang="en-US" dirty="0">
                  <a:effectLst/>
                  <a:latin typeface="Times New Roman" panose="02020603050405020304" pitchFamily="18" charset="0"/>
                  <a:ea typeface="Times New Roman" panose="02020603050405020304" pitchFamily="18" charset="0"/>
                </a:endParaRPr>
              </a:p>
            </p:txBody>
          </p:sp>
        </p:grpSp>
      </p:grpSp>
      <p:sp>
        <p:nvSpPr>
          <p:cNvPr id="71" name="TextBox 70"/>
          <p:cNvSpPr txBox="1"/>
          <p:nvPr/>
        </p:nvSpPr>
        <p:spPr>
          <a:xfrm>
            <a:off x="475362" y="931415"/>
            <a:ext cx="11376587" cy="120032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Construct a control system that consists of different loops to control the following output variables: </a:t>
            </a:r>
          </a:p>
          <a:p>
            <a:r>
              <a:rPr lang="en-US" dirty="0" smtClean="0">
                <a:latin typeface="Times New Roman" panose="02020603050405020304" pitchFamily="18" charset="0"/>
                <a:cs typeface="Times New Roman" panose="02020603050405020304" pitchFamily="18" charset="0"/>
              </a:rPr>
              <a:t>1- The liquid level inside the reactor (h)</a:t>
            </a:r>
          </a:p>
          <a:p>
            <a:r>
              <a:rPr lang="en-US" dirty="0" smtClean="0">
                <a:latin typeface="Times New Roman" panose="02020603050405020304" pitchFamily="18" charset="0"/>
                <a:cs typeface="Times New Roman" panose="02020603050405020304" pitchFamily="18" charset="0"/>
              </a:rPr>
              <a:t>2- The temperature (T) of the reaction mixture.</a:t>
            </a:r>
          </a:p>
          <a:p>
            <a:r>
              <a:rPr lang="en-US" dirty="0" smtClean="0">
                <a:latin typeface="Times New Roman" panose="02020603050405020304" pitchFamily="18" charset="0"/>
                <a:cs typeface="Times New Roman" panose="02020603050405020304" pitchFamily="18" charset="0"/>
              </a:rPr>
              <a:t>3- Keep the ratio of inlet feeds constant.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95319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7"/>
          <p:cNvSpPr txBox="1"/>
          <p:nvPr/>
        </p:nvSpPr>
        <p:spPr>
          <a:xfrm>
            <a:off x="776335" y="5065527"/>
            <a:ext cx="1873803"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600" kern="1200" dirty="0">
                <a:solidFill>
                  <a:srgbClr val="000000"/>
                </a:solidFill>
                <a:effectLst/>
                <a:latin typeface="Times New Roman" panose="02020603050405020304" pitchFamily="18" charset="0"/>
                <a:ea typeface="Times New Roman" panose="02020603050405020304" pitchFamily="18" charset="0"/>
              </a:rPr>
              <a:t>Cooling </a:t>
            </a:r>
            <a:r>
              <a:rPr lang="en-US" sz="1600" kern="1200" dirty="0" smtClean="0">
                <a:solidFill>
                  <a:srgbClr val="000000"/>
                </a:solidFill>
                <a:effectLst/>
                <a:latin typeface="Times New Roman" panose="02020603050405020304" pitchFamily="18" charset="0"/>
                <a:ea typeface="Times New Roman" panose="02020603050405020304" pitchFamily="18" charset="0"/>
              </a:rPr>
              <a:t>water in</a:t>
            </a:r>
          </a:p>
        </p:txBody>
      </p:sp>
      <p:sp>
        <p:nvSpPr>
          <p:cNvPr id="4" name="Arc 3"/>
          <p:cNvSpPr/>
          <p:nvPr/>
        </p:nvSpPr>
        <p:spPr>
          <a:xfrm rot="19196565">
            <a:off x="5012872" y="3448929"/>
            <a:ext cx="2426580" cy="2477233"/>
          </a:xfrm>
          <a:prstGeom prst="arc">
            <a:avLst>
              <a:gd name="adj1" fmla="val 15822097"/>
              <a:gd name="adj2" fmla="val 21272513"/>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5" name="Straight Connector 4"/>
          <p:cNvCxnSpPr/>
          <p:nvPr/>
        </p:nvCxnSpPr>
        <p:spPr>
          <a:xfrm>
            <a:off x="7054595" y="3927540"/>
            <a:ext cx="0" cy="1645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22570" y="3927540"/>
            <a:ext cx="0" cy="1645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317953" y="5581930"/>
            <a:ext cx="1737360" cy="14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312230" y="4658173"/>
            <a:ext cx="311983" cy="1675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sp>
        <p:nvSpPr>
          <p:cNvPr id="9" name="Oval 8"/>
          <p:cNvSpPr/>
          <p:nvPr/>
        </p:nvSpPr>
        <p:spPr>
          <a:xfrm>
            <a:off x="6010931" y="4658174"/>
            <a:ext cx="311983" cy="1675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cxnSp>
        <p:nvCxnSpPr>
          <p:cNvPr id="10" name="Straight Connector 9"/>
          <p:cNvCxnSpPr/>
          <p:nvPr/>
        </p:nvCxnSpPr>
        <p:spPr>
          <a:xfrm>
            <a:off x="6312230" y="2923374"/>
            <a:ext cx="0" cy="182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363673" y="4417297"/>
            <a:ext cx="213078" cy="49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5580025" y="4417297"/>
            <a:ext cx="196145" cy="49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775703" y="4417297"/>
            <a:ext cx="213078" cy="49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5988426" y="4412159"/>
            <a:ext cx="196146" cy="49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188694" y="4412159"/>
            <a:ext cx="213078" cy="49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6405046" y="4412159"/>
            <a:ext cx="196145" cy="49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600724" y="4412159"/>
            <a:ext cx="213078" cy="49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813447" y="4407021"/>
            <a:ext cx="196146" cy="491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54595" y="3959795"/>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043633" y="3959795"/>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5043633" y="3827039"/>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7054595" y="3827039"/>
            <a:ext cx="274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5043633" y="4289847"/>
            <a:ext cx="0" cy="1636315"/>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7349123" y="4289847"/>
            <a:ext cx="0" cy="1636315"/>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flipV="1">
            <a:off x="5043632" y="5926162"/>
            <a:ext cx="2286000"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5043632" y="4289847"/>
            <a:ext cx="274321"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7074802" y="4289847"/>
            <a:ext cx="274321" cy="0"/>
          </a:xfrm>
          <a:prstGeom prst="line">
            <a:avLst/>
          </a:prstGeom>
        </p:spPr>
        <p:style>
          <a:lnRef idx="1">
            <a:schemeClr val="dk1"/>
          </a:lnRef>
          <a:fillRef idx="0">
            <a:schemeClr val="dk1"/>
          </a:fillRef>
          <a:effectRef idx="0">
            <a:schemeClr val="dk1"/>
          </a:effectRef>
          <a:fontRef idx="minor">
            <a:schemeClr val="tx1"/>
          </a:fontRef>
        </p:style>
      </p:cxnSp>
      <p:sp>
        <p:nvSpPr>
          <p:cNvPr id="28" name="Flowchart: Process 27"/>
          <p:cNvSpPr/>
          <p:nvPr/>
        </p:nvSpPr>
        <p:spPr>
          <a:xfrm>
            <a:off x="7249816" y="4825740"/>
            <a:ext cx="640080" cy="111979"/>
          </a:xfrm>
          <a:prstGeom prst="flowChartProces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lowchart: Process 28"/>
          <p:cNvSpPr/>
          <p:nvPr/>
        </p:nvSpPr>
        <p:spPr>
          <a:xfrm>
            <a:off x="4577169" y="5525940"/>
            <a:ext cx="548640" cy="111979"/>
          </a:xfrm>
          <a:prstGeom prst="flowChartProcess">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30" name="Straight Arrow Connector 29"/>
          <p:cNvCxnSpPr/>
          <p:nvPr/>
        </p:nvCxnSpPr>
        <p:spPr>
          <a:xfrm flipV="1">
            <a:off x="1600200" y="5584126"/>
            <a:ext cx="29336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7930683" y="4881729"/>
            <a:ext cx="822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6843492" y="5322781"/>
            <a:ext cx="201168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7"/>
          <p:cNvSpPr txBox="1"/>
          <p:nvPr/>
        </p:nvSpPr>
        <p:spPr>
          <a:xfrm>
            <a:off x="8788937" y="5077493"/>
            <a:ext cx="1802577"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Times New Roman" panose="02020603050405020304" pitchFamily="18" charset="0"/>
              </a:rPr>
              <a:t>Product (detergent)</a:t>
            </a:r>
            <a:endParaRPr lang="en-US" sz="1600" dirty="0">
              <a:effectLst/>
              <a:latin typeface="Times New Roman" panose="02020603050405020304" pitchFamily="18" charset="0"/>
              <a:ea typeface="Times New Roman" panose="02020603050405020304" pitchFamily="18" charset="0"/>
            </a:endParaRPr>
          </a:p>
        </p:txBody>
      </p:sp>
      <p:sp>
        <p:nvSpPr>
          <p:cNvPr id="34" name="TextBox 37"/>
          <p:cNvSpPr txBox="1"/>
          <p:nvPr/>
        </p:nvSpPr>
        <p:spPr>
          <a:xfrm>
            <a:off x="6582219" y="4535839"/>
            <a:ext cx="426804"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b="1" kern="1200" dirty="0" smtClean="0">
                <a:solidFill>
                  <a:srgbClr val="000000"/>
                </a:solidFill>
                <a:effectLst/>
                <a:latin typeface="Times New Roman" panose="02020603050405020304" pitchFamily="18" charset="0"/>
                <a:ea typeface="Times New Roman" panose="02020603050405020304" pitchFamily="18" charset="0"/>
              </a:rPr>
              <a:t>T</a:t>
            </a:r>
            <a:endParaRPr lang="en-US" b="1" dirty="0">
              <a:effectLst/>
              <a:latin typeface="Times New Roman" panose="02020603050405020304" pitchFamily="18" charset="0"/>
              <a:ea typeface="Times New Roman" panose="02020603050405020304" pitchFamily="18" charset="0"/>
            </a:endParaRPr>
          </a:p>
        </p:txBody>
      </p:sp>
      <p:sp>
        <p:nvSpPr>
          <p:cNvPr id="35" name="TextBox 37"/>
          <p:cNvSpPr txBox="1"/>
          <p:nvPr/>
        </p:nvSpPr>
        <p:spPr>
          <a:xfrm>
            <a:off x="5659830" y="4954693"/>
            <a:ext cx="108648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b="1" kern="1200" dirty="0" smtClean="0">
                <a:solidFill>
                  <a:srgbClr val="000000"/>
                </a:solidFill>
                <a:effectLst/>
                <a:latin typeface="Times New Roman" panose="02020603050405020304" pitchFamily="18" charset="0"/>
                <a:ea typeface="Times New Roman" panose="02020603050405020304" pitchFamily="18" charset="0"/>
              </a:rPr>
              <a:t>Reactor</a:t>
            </a:r>
            <a:endParaRPr lang="en-US" b="1" dirty="0">
              <a:effectLst/>
              <a:latin typeface="Times New Roman" panose="02020603050405020304" pitchFamily="18" charset="0"/>
              <a:ea typeface="Times New Roman" panose="02020603050405020304" pitchFamily="18" charset="0"/>
            </a:endParaRPr>
          </a:p>
        </p:txBody>
      </p:sp>
      <p:cxnSp>
        <p:nvCxnSpPr>
          <p:cNvPr id="36" name="Straight Connector 35"/>
          <p:cNvCxnSpPr/>
          <p:nvPr/>
        </p:nvCxnSpPr>
        <p:spPr>
          <a:xfrm flipV="1">
            <a:off x="2293120" y="2077405"/>
            <a:ext cx="356616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5846416" y="2077405"/>
            <a:ext cx="0" cy="137160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V="1">
            <a:off x="2086932" y="3213038"/>
            <a:ext cx="338328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470212" y="3213038"/>
            <a:ext cx="0" cy="45720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a:off x="6903481" y="2847278"/>
            <a:ext cx="0" cy="73152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flipH="1">
            <a:off x="5582338" y="4431620"/>
            <a:ext cx="0" cy="111354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6" name="TextBox 56"/>
          <p:cNvSpPr txBox="1"/>
          <p:nvPr/>
        </p:nvSpPr>
        <p:spPr>
          <a:xfrm>
            <a:off x="5575899" y="4534792"/>
            <a:ext cx="4955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sp>
        <p:nvSpPr>
          <p:cNvPr id="47" name="TextBox 37"/>
          <p:cNvSpPr txBox="1"/>
          <p:nvPr/>
        </p:nvSpPr>
        <p:spPr>
          <a:xfrm>
            <a:off x="8747858" y="4654881"/>
            <a:ext cx="181351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600" kern="1200" dirty="0">
                <a:solidFill>
                  <a:srgbClr val="000000"/>
                </a:solidFill>
                <a:effectLst/>
                <a:latin typeface="Times New Roman" panose="02020603050405020304" pitchFamily="18" charset="0"/>
                <a:ea typeface="Times New Roman" panose="02020603050405020304" pitchFamily="18" charset="0"/>
              </a:rPr>
              <a:t>Cooling </a:t>
            </a:r>
            <a:r>
              <a:rPr lang="en-US" sz="1600" kern="1200" dirty="0" smtClean="0">
                <a:solidFill>
                  <a:srgbClr val="000000"/>
                </a:solidFill>
                <a:effectLst/>
                <a:latin typeface="Times New Roman" panose="02020603050405020304" pitchFamily="18" charset="0"/>
                <a:ea typeface="Times New Roman" panose="02020603050405020304" pitchFamily="18" charset="0"/>
              </a:rPr>
              <a:t>water out</a:t>
            </a:r>
          </a:p>
        </p:txBody>
      </p:sp>
      <p:sp>
        <p:nvSpPr>
          <p:cNvPr id="48" name="TextBox 37"/>
          <p:cNvSpPr txBox="1"/>
          <p:nvPr/>
        </p:nvSpPr>
        <p:spPr>
          <a:xfrm>
            <a:off x="875415" y="1905699"/>
            <a:ext cx="1465638"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Times New Roman" panose="02020603050405020304" pitchFamily="18" charset="0"/>
              </a:rPr>
              <a:t>Sulfonic acid</a:t>
            </a:r>
            <a:endParaRPr lang="en-US" sz="1600" dirty="0">
              <a:effectLst/>
              <a:latin typeface="Times New Roman" panose="02020603050405020304" pitchFamily="18" charset="0"/>
              <a:ea typeface="Times New Roman" panose="02020603050405020304" pitchFamily="18" charset="0"/>
            </a:endParaRPr>
          </a:p>
        </p:txBody>
      </p:sp>
      <p:sp>
        <p:nvSpPr>
          <p:cNvPr id="49" name="TextBox 37"/>
          <p:cNvSpPr txBox="1"/>
          <p:nvPr/>
        </p:nvSpPr>
        <p:spPr>
          <a:xfrm>
            <a:off x="1061521" y="3018510"/>
            <a:ext cx="1134547"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Times New Roman" panose="02020603050405020304" pitchFamily="18" charset="0"/>
              </a:rPr>
              <a:t>NaOH</a:t>
            </a:r>
            <a:endParaRPr lang="en-US" sz="1600" dirty="0">
              <a:effectLst/>
              <a:latin typeface="Times New Roman" panose="02020603050405020304" pitchFamily="18" charset="0"/>
              <a:ea typeface="Times New Roman" panose="02020603050405020304" pitchFamily="18" charset="0"/>
            </a:endParaRPr>
          </a:p>
        </p:txBody>
      </p:sp>
      <p:grpSp>
        <p:nvGrpSpPr>
          <p:cNvPr id="144" name="Group 143"/>
          <p:cNvGrpSpPr/>
          <p:nvPr/>
        </p:nvGrpSpPr>
        <p:grpSpPr>
          <a:xfrm>
            <a:off x="2728996" y="5026133"/>
            <a:ext cx="215365" cy="148122"/>
            <a:chOff x="2088688" y="5706465"/>
            <a:chExt cx="231327" cy="173160"/>
          </a:xfrm>
        </p:grpSpPr>
        <p:cxnSp>
          <p:nvCxnSpPr>
            <p:cNvPr id="145" name="Straight Connector 144"/>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46" name="Straight Connector 145"/>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cxnSp>
        <p:nvCxnSpPr>
          <p:cNvPr id="185" name="Straight Connector 184"/>
          <p:cNvCxnSpPr/>
          <p:nvPr/>
        </p:nvCxnSpPr>
        <p:spPr>
          <a:xfrm>
            <a:off x="4493530" y="1365935"/>
            <a:ext cx="29260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95" name="Straight Connector 194"/>
          <p:cNvCxnSpPr/>
          <p:nvPr/>
        </p:nvCxnSpPr>
        <p:spPr>
          <a:xfrm>
            <a:off x="4403465" y="2261813"/>
            <a:ext cx="137160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262" name="Group 261"/>
          <p:cNvGrpSpPr/>
          <p:nvPr/>
        </p:nvGrpSpPr>
        <p:grpSpPr>
          <a:xfrm>
            <a:off x="2065821" y="1200412"/>
            <a:ext cx="2567504" cy="2086146"/>
            <a:chOff x="2065821" y="1200412"/>
            <a:chExt cx="2567504" cy="2086146"/>
          </a:xfrm>
        </p:grpSpPr>
        <p:sp>
          <p:nvSpPr>
            <p:cNvPr id="43" name="TextBox 42"/>
            <p:cNvSpPr txBox="1"/>
            <p:nvPr/>
          </p:nvSpPr>
          <p:spPr>
            <a:xfrm>
              <a:off x="2065821" y="2889971"/>
              <a:ext cx="495512" cy="338554"/>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B</a:t>
              </a:r>
              <a:endParaRPr lang="en-US" sz="1600" dirty="0">
                <a:latin typeface="Times New Roman" panose="02020603050405020304" pitchFamily="18" charset="0"/>
                <a:cs typeface="Times New Roman" panose="02020603050405020304" pitchFamily="18" charset="0"/>
              </a:endParaRPr>
            </a:p>
          </p:txBody>
        </p:sp>
        <p:grpSp>
          <p:nvGrpSpPr>
            <p:cNvPr id="261" name="Group 260"/>
            <p:cNvGrpSpPr/>
            <p:nvPr/>
          </p:nvGrpSpPr>
          <p:grpSpPr>
            <a:xfrm>
              <a:off x="2257609" y="1200412"/>
              <a:ext cx="2375716" cy="2086146"/>
              <a:chOff x="2257609" y="1200412"/>
              <a:chExt cx="2375716" cy="2086146"/>
            </a:xfrm>
          </p:grpSpPr>
          <p:sp>
            <p:nvSpPr>
              <p:cNvPr id="42" name="TextBox 41"/>
              <p:cNvSpPr txBox="1"/>
              <p:nvPr/>
            </p:nvSpPr>
            <p:spPr>
              <a:xfrm>
                <a:off x="2257609" y="1682158"/>
                <a:ext cx="495512" cy="338554"/>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A</a:t>
                </a:r>
                <a:endParaRPr lang="en-US" sz="1600" dirty="0">
                  <a:latin typeface="Times New Roman" panose="02020603050405020304" pitchFamily="18" charset="0"/>
                  <a:cs typeface="Times New Roman" panose="02020603050405020304" pitchFamily="18" charset="0"/>
                </a:endParaRPr>
              </a:p>
            </p:txBody>
          </p:sp>
          <p:grpSp>
            <p:nvGrpSpPr>
              <p:cNvPr id="119" name="Group 118"/>
              <p:cNvGrpSpPr/>
              <p:nvPr/>
            </p:nvGrpSpPr>
            <p:grpSpPr>
              <a:xfrm>
                <a:off x="2724547" y="1210813"/>
                <a:ext cx="370398" cy="315091"/>
                <a:chOff x="3304905" y="3918448"/>
                <a:chExt cx="578507" cy="565480"/>
              </a:xfrm>
            </p:grpSpPr>
            <p:sp>
              <p:nvSpPr>
                <p:cNvPr id="120" name="Oval 11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1"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FE</a:t>
                  </a:r>
                  <a:endParaRPr lang="en-US" sz="1200" dirty="0"/>
                </a:p>
              </p:txBody>
            </p:sp>
          </p:grpSp>
          <p:grpSp>
            <p:nvGrpSpPr>
              <p:cNvPr id="128" name="Group 127"/>
              <p:cNvGrpSpPr/>
              <p:nvPr/>
            </p:nvGrpSpPr>
            <p:grpSpPr>
              <a:xfrm>
                <a:off x="3362828" y="1220505"/>
                <a:ext cx="370398" cy="315091"/>
                <a:chOff x="3304905" y="3918448"/>
                <a:chExt cx="578507" cy="565480"/>
              </a:xfrm>
            </p:grpSpPr>
            <p:sp>
              <p:nvSpPr>
                <p:cNvPr id="129" name="Oval 12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0"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FI</a:t>
                  </a:r>
                  <a:endParaRPr lang="en-US" sz="1200" dirty="0"/>
                </a:p>
              </p:txBody>
            </p:sp>
          </p:grpSp>
          <p:grpSp>
            <p:nvGrpSpPr>
              <p:cNvPr id="131" name="Group 130"/>
              <p:cNvGrpSpPr/>
              <p:nvPr/>
            </p:nvGrpSpPr>
            <p:grpSpPr>
              <a:xfrm>
                <a:off x="4065347" y="1200412"/>
                <a:ext cx="453178" cy="325493"/>
                <a:chOff x="3278705" y="3899780"/>
                <a:chExt cx="707797" cy="584148"/>
              </a:xfrm>
            </p:grpSpPr>
            <p:sp>
              <p:nvSpPr>
                <p:cNvPr id="132" name="Oval 131"/>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3" name="TextBox 90"/>
                <p:cNvSpPr txBox="1"/>
                <p:nvPr/>
              </p:nvSpPr>
              <p:spPr>
                <a:xfrm>
                  <a:off x="3278705" y="3899780"/>
                  <a:ext cx="707797"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FRC</a:t>
                  </a:r>
                  <a:endParaRPr lang="en-US" sz="1200" dirty="0"/>
                </a:p>
              </p:txBody>
            </p:sp>
          </p:grpSp>
          <p:grpSp>
            <p:nvGrpSpPr>
              <p:cNvPr id="134" name="Group 133"/>
              <p:cNvGrpSpPr/>
              <p:nvPr/>
            </p:nvGrpSpPr>
            <p:grpSpPr>
              <a:xfrm>
                <a:off x="4081310" y="1869851"/>
                <a:ext cx="365760" cy="274320"/>
                <a:chOff x="3493657" y="5191820"/>
                <a:chExt cx="672281" cy="611389"/>
              </a:xfrm>
            </p:grpSpPr>
            <p:sp>
              <p:nvSpPr>
                <p:cNvPr id="135" name="Flowchart: Collate 134"/>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36" name="Flowchart: Delay 135"/>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37" name="Straight Connector 136"/>
                <p:cNvCxnSpPr>
                  <a:stCxn id="135" idx="1"/>
                  <a:endCxn id="136"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139" name="Straight Connector 138"/>
              <p:cNvCxnSpPr/>
              <p:nvPr/>
            </p:nvCxnSpPr>
            <p:spPr>
              <a:xfrm>
                <a:off x="4267320" y="1520692"/>
                <a:ext cx="0" cy="365760"/>
              </a:xfrm>
              <a:prstGeom prst="line">
                <a:avLst/>
              </a:prstGeom>
            </p:spPr>
            <p:style>
              <a:lnRef idx="1">
                <a:schemeClr val="dk1"/>
              </a:lnRef>
              <a:fillRef idx="0">
                <a:schemeClr val="dk1"/>
              </a:fillRef>
              <a:effectRef idx="0">
                <a:schemeClr val="dk1"/>
              </a:effectRef>
              <a:fontRef idx="minor">
                <a:schemeClr val="tx1"/>
              </a:fontRef>
            </p:style>
          </p:cxnSp>
          <p:cxnSp>
            <p:nvCxnSpPr>
              <p:cNvPr id="141" name="Straight Connector 140"/>
              <p:cNvCxnSpPr/>
              <p:nvPr/>
            </p:nvCxnSpPr>
            <p:spPr>
              <a:xfrm>
                <a:off x="3762127" y="1368359"/>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2" name="Straight Connector 141"/>
              <p:cNvCxnSpPr/>
              <p:nvPr/>
            </p:nvCxnSpPr>
            <p:spPr>
              <a:xfrm>
                <a:off x="3109395" y="1368359"/>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3" name="Straight Connector 142"/>
              <p:cNvCxnSpPr/>
              <p:nvPr/>
            </p:nvCxnSpPr>
            <p:spPr>
              <a:xfrm>
                <a:off x="2909746" y="1505877"/>
                <a:ext cx="0" cy="548640"/>
              </a:xfrm>
              <a:prstGeom prst="line">
                <a:avLst/>
              </a:prstGeom>
            </p:spPr>
            <p:style>
              <a:lnRef idx="1">
                <a:schemeClr val="dk1"/>
              </a:lnRef>
              <a:fillRef idx="0">
                <a:schemeClr val="dk1"/>
              </a:fillRef>
              <a:effectRef idx="0">
                <a:schemeClr val="dk1"/>
              </a:effectRef>
              <a:fontRef idx="minor">
                <a:schemeClr val="tx1"/>
              </a:fontRef>
            </p:style>
          </p:cxnSp>
          <p:grpSp>
            <p:nvGrpSpPr>
              <p:cNvPr id="147" name="Group 146"/>
              <p:cNvGrpSpPr/>
              <p:nvPr/>
            </p:nvGrpSpPr>
            <p:grpSpPr>
              <a:xfrm>
                <a:off x="4156506" y="1648675"/>
                <a:ext cx="215365" cy="148122"/>
                <a:chOff x="2088688" y="5706465"/>
                <a:chExt cx="231327" cy="173160"/>
              </a:xfrm>
            </p:grpSpPr>
            <p:cxnSp>
              <p:nvCxnSpPr>
                <p:cNvPr id="148" name="Straight Connector 147"/>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49" name="Straight Connector 148"/>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56" name="Group 155"/>
              <p:cNvGrpSpPr/>
              <p:nvPr/>
            </p:nvGrpSpPr>
            <p:grpSpPr>
              <a:xfrm>
                <a:off x="4230399" y="3012238"/>
                <a:ext cx="365760" cy="274320"/>
                <a:chOff x="3493657" y="5191820"/>
                <a:chExt cx="672281" cy="611389"/>
              </a:xfrm>
            </p:grpSpPr>
            <p:sp>
              <p:nvSpPr>
                <p:cNvPr id="157" name="Flowchart: Collate 156"/>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58" name="Flowchart: Delay 157"/>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59" name="Straight Connector 158"/>
                <p:cNvCxnSpPr>
                  <a:stCxn id="157" idx="1"/>
                  <a:endCxn id="158"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grpSp>
            <p:nvGrpSpPr>
              <p:cNvPr id="160" name="Group 159"/>
              <p:cNvGrpSpPr/>
              <p:nvPr/>
            </p:nvGrpSpPr>
            <p:grpSpPr>
              <a:xfrm>
                <a:off x="2724547" y="2425584"/>
                <a:ext cx="370398" cy="315091"/>
                <a:chOff x="3304905" y="3918448"/>
                <a:chExt cx="578507" cy="565480"/>
              </a:xfrm>
            </p:grpSpPr>
            <p:sp>
              <p:nvSpPr>
                <p:cNvPr id="161" name="Oval 160"/>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2"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FE</a:t>
                  </a:r>
                  <a:endParaRPr lang="en-US" sz="1200" dirty="0"/>
                </a:p>
              </p:txBody>
            </p:sp>
          </p:grpSp>
          <p:cxnSp>
            <p:nvCxnSpPr>
              <p:cNvPr id="163" name="Straight Connector 162"/>
              <p:cNvCxnSpPr/>
              <p:nvPr/>
            </p:nvCxnSpPr>
            <p:spPr>
              <a:xfrm>
                <a:off x="2909746" y="2770097"/>
                <a:ext cx="0" cy="457200"/>
              </a:xfrm>
              <a:prstGeom prst="line">
                <a:avLst/>
              </a:prstGeom>
            </p:spPr>
            <p:style>
              <a:lnRef idx="1">
                <a:schemeClr val="dk1"/>
              </a:lnRef>
              <a:fillRef idx="0">
                <a:schemeClr val="dk1"/>
              </a:fillRef>
              <a:effectRef idx="0">
                <a:schemeClr val="dk1"/>
              </a:effectRef>
              <a:fontRef idx="minor">
                <a:schemeClr val="tx1"/>
              </a:fontRef>
            </p:style>
          </p:cxnSp>
          <p:cxnSp>
            <p:nvCxnSpPr>
              <p:cNvPr id="164" name="Straight Connector 163"/>
              <p:cNvCxnSpPr/>
              <p:nvPr/>
            </p:nvCxnSpPr>
            <p:spPr>
              <a:xfrm>
                <a:off x="3109395" y="2608470"/>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165" name="Group 164"/>
              <p:cNvGrpSpPr/>
              <p:nvPr/>
            </p:nvGrpSpPr>
            <p:grpSpPr>
              <a:xfrm>
                <a:off x="3465403" y="2450925"/>
                <a:ext cx="370398" cy="315091"/>
                <a:chOff x="3304905" y="3918448"/>
                <a:chExt cx="578507" cy="565480"/>
              </a:xfrm>
            </p:grpSpPr>
            <p:sp>
              <p:nvSpPr>
                <p:cNvPr id="166" name="Oval 165"/>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7"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FI</a:t>
                  </a:r>
                  <a:endParaRPr lang="en-US" sz="1200" dirty="0"/>
                </a:p>
              </p:txBody>
            </p:sp>
          </p:grpSp>
          <p:grpSp>
            <p:nvGrpSpPr>
              <p:cNvPr id="168" name="Group 167"/>
              <p:cNvGrpSpPr/>
              <p:nvPr/>
            </p:nvGrpSpPr>
            <p:grpSpPr>
              <a:xfrm>
                <a:off x="4180147" y="2430784"/>
                <a:ext cx="453178" cy="315091"/>
                <a:chOff x="3240260" y="3918448"/>
                <a:chExt cx="707797" cy="565480"/>
              </a:xfrm>
            </p:grpSpPr>
            <p:sp>
              <p:nvSpPr>
                <p:cNvPr id="169" name="Oval 16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0" name="TextBox 90"/>
                <p:cNvSpPr txBox="1"/>
                <p:nvPr/>
              </p:nvSpPr>
              <p:spPr>
                <a:xfrm>
                  <a:off x="3240260" y="3945799"/>
                  <a:ext cx="707797"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FRC</a:t>
                  </a:r>
                  <a:endParaRPr lang="en-US" sz="1200" dirty="0"/>
                </a:p>
              </p:txBody>
            </p:sp>
          </p:grpSp>
          <p:cxnSp>
            <p:nvCxnSpPr>
              <p:cNvPr id="171" name="Straight Connector 170"/>
              <p:cNvCxnSpPr/>
              <p:nvPr/>
            </p:nvCxnSpPr>
            <p:spPr>
              <a:xfrm>
                <a:off x="3835800" y="2583129"/>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72" name="Straight Connector 171"/>
              <p:cNvCxnSpPr/>
              <p:nvPr/>
            </p:nvCxnSpPr>
            <p:spPr>
              <a:xfrm>
                <a:off x="4406736" y="2740675"/>
                <a:ext cx="0" cy="274320"/>
              </a:xfrm>
              <a:prstGeom prst="line">
                <a:avLst/>
              </a:prstGeom>
            </p:spPr>
            <p:style>
              <a:lnRef idx="1">
                <a:schemeClr val="dk1"/>
              </a:lnRef>
              <a:fillRef idx="0">
                <a:schemeClr val="dk1"/>
              </a:fillRef>
              <a:effectRef idx="0">
                <a:schemeClr val="dk1"/>
              </a:effectRef>
              <a:fontRef idx="minor">
                <a:schemeClr val="tx1"/>
              </a:fontRef>
            </p:style>
          </p:cxnSp>
          <p:grpSp>
            <p:nvGrpSpPr>
              <p:cNvPr id="173" name="Group 172"/>
              <p:cNvGrpSpPr/>
              <p:nvPr/>
            </p:nvGrpSpPr>
            <p:grpSpPr>
              <a:xfrm>
                <a:off x="4278165" y="2803732"/>
                <a:ext cx="215365" cy="148122"/>
                <a:chOff x="2088688" y="5706465"/>
                <a:chExt cx="231327" cy="173160"/>
              </a:xfrm>
            </p:grpSpPr>
            <p:cxnSp>
              <p:nvCxnSpPr>
                <p:cNvPr id="174" name="Straight Connector 173"/>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cxnSp>
            <p:nvCxnSpPr>
              <p:cNvPr id="197" name="Straight Connector 196"/>
              <p:cNvCxnSpPr/>
              <p:nvPr/>
            </p:nvCxnSpPr>
            <p:spPr>
              <a:xfrm>
                <a:off x="4413278" y="2241090"/>
                <a:ext cx="0" cy="182880"/>
              </a:xfrm>
              <a:prstGeom prst="line">
                <a:avLst/>
              </a:prstGeom>
              <a:ln>
                <a:prstDash val="dash"/>
              </a:ln>
            </p:spPr>
            <p:style>
              <a:lnRef idx="1">
                <a:schemeClr val="dk1"/>
              </a:lnRef>
              <a:fillRef idx="0">
                <a:schemeClr val="dk1"/>
              </a:fillRef>
              <a:effectRef idx="0">
                <a:schemeClr val="dk1"/>
              </a:effectRef>
              <a:fontRef idx="minor">
                <a:schemeClr val="tx1"/>
              </a:fontRef>
            </p:style>
          </p:cxnSp>
        </p:grpSp>
      </p:grpSp>
      <p:grpSp>
        <p:nvGrpSpPr>
          <p:cNvPr id="199" name="Group 198"/>
          <p:cNvGrpSpPr/>
          <p:nvPr/>
        </p:nvGrpSpPr>
        <p:grpSpPr>
          <a:xfrm>
            <a:off x="2688092" y="5381215"/>
            <a:ext cx="365760" cy="274320"/>
            <a:chOff x="3493657" y="5191820"/>
            <a:chExt cx="672281" cy="611389"/>
          </a:xfrm>
        </p:grpSpPr>
        <p:sp>
          <p:nvSpPr>
            <p:cNvPr id="200" name="Flowchart: Collate 199"/>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201" name="Flowchart: Delay 200"/>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202" name="Straight Connector 201"/>
            <p:cNvCxnSpPr>
              <a:stCxn id="200" idx="1"/>
              <a:endCxn id="201"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grpSp>
        <p:nvGrpSpPr>
          <p:cNvPr id="203" name="Group 202"/>
          <p:cNvGrpSpPr/>
          <p:nvPr/>
        </p:nvGrpSpPr>
        <p:grpSpPr>
          <a:xfrm>
            <a:off x="4011076" y="4541574"/>
            <a:ext cx="476499" cy="377470"/>
            <a:chOff x="3304905" y="3918448"/>
            <a:chExt cx="744221" cy="565480"/>
          </a:xfrm>
        </p:grpSpPr>
        <p:sp>
          <p:nvSpPr>
            <p:cNvPr id="204" name="Oval 203"/>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5"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TE</a:t>
              </a:r>
              <a:endParaRPr lang="en-US" sz="1200" dirty="0"/>
            </a:p>
          </p:txBody>
        </p:sp>
      </p:grpSp>
      <p:grpSp>
        <p:nvGrpSpPr>
          <p:cNvPr id="206" name="Group 205"/>
          <p:cNvGrpSpPr/>
          <p:nvPr/>
        </p:nvGrpSpPr>
        <p:grpSpPr>
          <a:xfrm>
            <a:off x="3352296" y="4555751"/>
            <a:ext cx="476499" cy="377470"/>
            <a:chOff x="3304905" y="3918448"/>
            <a:chExt cx="744221" cy="565480"/>
          </a:xfrm>
        </p:grpSpPr>
        <p:sp>
          <p:nvSpPr>
            <p:cNvPr id="207" name="Oval 20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8"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TI</a:t>
              </a:r>
              <a:endParaRPr lang="en-US" sz="1200" dirty="0"/>
            </a:p>
          </p:txBody>
        </p:sp>
      </p:grpSp>
      <p:grpSp>
        <p:nvGrpSpPr>
          <p:cNvPr id="209" name="Group 208"/>
          <p:cNvGrpSpPr/>
          <p:nvPr/>
        </p:nvGrpSpPr>
        <p:grpSpPr>
          <a:xfrm>
            <a:off x="2639351" y="4521271"/>
            <a:ext cx="453178" cy="377470"/>
            <a:chOff x="3260317" y="3918448"/>
            <a:chExt cx="707797" cy="565480"/>
          </a:xfrm>
        </p:grpSpPr>
        <p:sp>
          <p:nvSpPr>
            <p:cNvPr id="210" name="Oval 20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ar-IQ"/>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1" name="TextBox 90"/>
            <p:cNvSpPr txBox="1"/>
            <p:nvPr/>
          </p:nvSpPr>
          <p:spPr>
            <a:xfrm>
              <a:off x="3260317" y="3974834"/>
              <a:ext cx="707797" cy="414966"/>
            </a:xfrm>
            <a:prstGeom prst="rect">
              <a:avLst/>
            </a:prstGeom>
            <a:noFill/>
          </p:spPr>
          <p:txBody>
            <a:bodyPr wrap="square" rtlCol="0">
              <a:spAutoFit/>
            </a:bodyPr>
            <a:ls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TRC</a:t>
              </a:r>
              <a:endParaRPr lang="en-US" sz="1200" dirty="0"/>
            </a:p>
          </p:txBody>
        </p:sp>
      </p:grpSp>
      <p:cxnSp>
        <p:nvCxnSpPr>
          <p:cNvPr id="213" name="Straight Connector 212"/>
          <p:cNvCxnSpPr/>
          <p:nvPr/>
        </p:nvCxnSpPr>
        <p:spPr>
          <a:xfrm flipH="1">
            <a:off x="4403465" y="4720505"/>
            <a:ext cx="1066747" cy="0"/>
          </a:xfrm>
          <a:prstGeom prst="line">
            <a:avLst/>
          </a:prstGeom>
        </p:spPr>
        <p:style>
          <a:lnRef idx="1">
            <a:schemeClr val="dk1"/>
          </a:lnRef>
          <a:fillRef idx="0">
            <a:schemeClr val="dk1"/>
          </a:fillRef>
          <a:effectRef idx="0">
            <a:schemeClr val="dk1"/>
          </a:effectRef>
          <a:fontRef idx="minor">
            <a:schemeClr val="tx1"/>
          </a:fontRef>
        </p:style>
      </p:cxnSp>
      <p:cxnSp>
        <p:nvCxnSpPr>
          <p:cNvPr id="215" name="Straight Connector 214"/>
          <p:cNvCxnSpPr/>
          <p:nvPr/>
        </p:nvCxnSpPr>
        <p:spPr>
          <a:xfrm>
            <a:off x="2867165" y="4910759"/>
            <a:ext cx="0" cy="457200"/>
          </a:xfrm>
          <a:prstGeom prst="line">
            <a:avLst/>
          </a:prstGeom>
        </p:spPr>
        <p:style>
          <a:lnRef idx="1">
            <a:schemeClr val="dk1"/>
          </a:lnRef>
          <a:fillRef idx="0">
            <a:schemeClr val="dk1"/>
          </a:fillRef>
          <a:effectRef idx="0">
            <a:schemeClr val="dk1"/>
          </a:effectRef>
          <a:fontRef idx="minor">
            <a:schemeClr val="tx1"/>
          </a:fontRef>
        </p:style>
      </p:cxnSp>
      <p:cxnSp>
        <p:nvCxnSpPr>
          <p:cNvPr id="216" name="Straight Connector 215"/>
          <p:cNvCxnSpPr/>
          <p:nvPr/>
        </p:nvCxnSpPr>
        <p:spPr>
          <a:xfrm>
            <a:off x="3736670" y="4730309"/>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17" name="Straight Connector 216"/>
          <p:cNvCxnSpPr/>
          <p:nvPr/>
        </p:nvCxnSpPr>
        <p:spPr>
          <a:xfrm>
            <a:off x="3052364" y="4750500"/>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20" name="Straight Connector 219"/>
          <p:cNvCxnSpPr/>
          <p:nvPr/>
        </p:nvCxnSpPr>
        <p:spPr>
          <a:xfrm>
            <a:off x="6862795" y="4580376"/>
            <a:ext cx="914400" cy="0"/>
          </a:xfrm>
          <a:prstGeom prst="line">
            <a:avLst/>
          </a:prstGeom>
        </p:spPr>
        <p:style>
          <a:lnRef idx="1">
            <a:schemeClr val="dk1"/>
          </a:lnRef>
          <a:fillRef idx="0">
            <a:schemeClr val="dk1"/>
          </a:fillRef>
          <a:effectRef idx="0">
            <a:schemeClr val="dk1"/>
          </a:effectRef>
          <a:fontRef idx="minor">
            <a:schemeClr val="tx1"/>
          </a:fontRef>
        </p:style>
      </p:cxnSp>
      <p:grpSp>
        <p:nvGrpSpPr>
          <p:cNvPr id="225" name="Group 224"/>
          <p:cNvGrpSpPr/>
          <p:nvPr/>
        </p:nvGrpSpPr>
        <p:grpSpPr>
          <a:xfrm>
            <a:off x="7555264" y="3947990"/>
            <a:ext cx="476499" cy="377470"/>
            <a:chOff x="3304905" y="3918448"/>
            <a:chExt cx="744221" cy="565480"/>
          </a:xfrm>
        </p:grpSpPr>
        <p:sp>
          <p:nvSpPr>
            <p:cNvPr id="226" name="Oval 225"/>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7"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L</a:t>
              </a:r>
              <a:r>
                <a:rPr lang="en-US" sz="1200" dirty="0" smtClean="0"/>
                <a:t>E</a:t>
              </a:r>
              <a:endParaRPr lang="en-US" sz="1200" dirty="0"/>
            </a:p>
          </p:txBody>
        </p:sp>
      </p:grpSp>
      <p:cxnSp>
        <p:nvCxnSpPr>
          <p:cNvPr id="228" name="Straight Connector 227"/>
          <p:cNvCxnSpPr/>
          <p:nvPr/>
        </p:nvCxnSpPr>
        <p:spPr>
          <a:xfrm>
            <a:off x="7758189" y="4319059"/>
            <a:ext cx="0" cy="274320"/>
          </a:xfrm>
          <a:prstGeom prst="line">
            <a:avLst/>
          </a:prstGeom>
        </p:spPr>
        <p:style>
          <a:lnRef idx="1">
            <a:schemeClr val="dk1"/>
          </a:lnRef>
          <a:fillRef idx="0">
            <a:schemeClr val="dk1"/>
          </a:fillRef>
          <a:effectRef idx="0">
            <a:schemeClr val="dk1"/>
          </a:effectRef>
          <a:fontRef idx="minor">
            <a:schemeClr val="tx1"/>
          </a:fontRef>
        </p:style>
      </p:cxnSp>
      <p:grpSp>
        <p:nvGrpSpPr>
          <p:cNvPr id="229" name="Group 228"/>
          <p:cNvGrpSpPr/>
          <p:nvPr/>
        </p:nvGrpSpPr>
        <p:grpSpPr>
          <a:xfrm>
            <a:off x="7555264" y="3369311"/>
            <a:ext cx="476499" cy="377470"/>
            <a:chOff x="3304905" y="3918448"/>
            <a:chExt cx="744221" cy="565480"/>
          </a:xfrm>
        </p:grpSpPr>
        <p:sp>
          <p:nvSpPr>
            <p:cNvPr id="230" name="Oval 22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1"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LT</a:t>
              </a:r>
              <a:endParaRPr lang="en-US" sz="1200" dirty="0"/>
            </a:p>
          </p:txBody>
        </p:sp>
      </p:grpSp>
      <p:cxnSp>
        <p:nvCxnSpPr>
          <p:cNvPr id="232" name="Straight Connector 231"/>
          <p:cNvCxnSpPr/>
          <p:nvPr/>
        </p:nvCxnSpPr>
        <p:spPr>
          <a:xfrm>
            <a:off x="7740463" y="3746781"/>
            <a:ext cx="0" cy="2743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33" name="Straight Connector 232"/>
          <p:cNvCxnSpPr/>
          <p:nvPr/>
        </p:nvCxnSpPr>
        <p:spPr>
          <a:xfrm>
            <a:off x="7964612" y="3533327"/>
            <a:ext cx="45720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234" name="Group 233"/>
          <p:cNvGrpSpPr/>
          <p:nvPr/>
        </p:nvGrpSpPr>
        <p:grpSpPr>
          <a:xfrm>
            <a:off x="8320537" y="3344592"/>
            <a:ext cx="476499" cy="377470"/>
            <a:chOff x="3304905" y="3918448"/>
            <a:chExt cx="744221" cy="565480"/>
          </a:xfrm>
        </p:grpSpPr>
        <p:sp>
          <p:nvSpPr>
            <p:cNvPr id="235" name="Oval 234"/>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6"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LIC</a:t>
              </a:r>
              <a:endParaRPr lang="en-US" sz="1200" dirty="0"/>
            </a:p>
          </p:txBody>
        </p:sp>
      </p:grpSp>
      <p:cxnSp>
        <p:nvCxnSpPr>
          <p:cNvPr id="237" name="Straight Connector 236"/>
          <p:cNvCxnSpPr/>
          <p:nvPr/>
        </p:nvCxnSpPr>
        <p:spPr>
          <a:xfrm>
            <a:off x="8503554" y="3039640"/>
            <a:ext cx="0" cy="274320"/>
          </a:xfrm>
          <a:prstGeom prst="line">
            <a:avLst/>
          </a:prstGeom>
        </p:spPr>
        <p:style>
          <a:lnRef idx="1">
            <a:schemeClr val="dk1"/>
          </a:lnRef>
          <a:fillRef idx="0">
            <a:schemeClr val="dk1"/>
          </a:fillRef>
          <a:effectRef idx="0">
            <a:schemeClr val="dk1"/>
          </a:effectRef>
          <a:fontRef idx="minor">
            <a:schemeClr val="tx1"/>
          </a:fontRef>
        </p:style>
      </p:cxnSp>
      <p:cxnSp>
        <p:nvCxnSpPr>
          <p:cNvPr id="239" name="Straight Arrow Connector 238"/>
          <p:cNvCxnSpPr/>
          <p:nvPr/>
        </p:nvCxnSpPr>
        <p:spPr>
          <a:xfrm flipH="1">
            <a:off x="8747858" y="3533327"/>
            <a:ext cx="7187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0" name="TextBox 37"/>
          <p:cNvSpPr txBox="1"/>
          <p:nvPr/>
        </p:nvSpPr>
        <p:spPr>
          <a:xfrm>
            <a:off x="9368137" y="3344533"/>
            <a:ext cx="118366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kern="1200" dirty="0" smtClean="0">
                <a:solidFill>
                  <a:srgbClr val="000000"/>
                </a:solidFill>
                <a:effectLst/>
                <a:latin typeface="Times New Roman" panose="02020603050405020304" pitchFamily="18" charset="0"/>
                <a:ea typeface="Times New Roman" panose="02020603050405020304" pitchFamily="18" charset="0"/>
              </a:rPr>
              <a:t>Set point</a:t>
            </a:r>
            <a:endParaRPr lang="en-US" dirty="0">
              <a:effectLst/>
              <a:latin typeface="Times New Roman" panose="02020603050405020304" pitchFamily="18" charset="0"/>
              <a:ea typeface="Times New Roman" panose="02020603050405020304" pitchFamily="18" charset="0"/>
            </a:endParaRPr>
          </a:p>
        </p:txBody>
      </p:sp>
      <p:grpSp>
        <p:nvGrpSpPr>
          <p:cNvPr id="241" name="Group 240"/>
          <p:cNvGrpSpPr/>
          <p:nvPr/>
        </p:nvGrpSpPr>
        <p:grpSpPr>
          <a:xfrm>
            <a:off x="8393082" y="3107869"/>
            <a:ext cx="215365" cy="148122"/>
            <a:chOff x="2088688" y="5706465"/>
            <a:chExt cx="231327" cy="173160"/>
          </a:xfrm>
        </p:grpSpPr>
        <p:cxnSp>
          <p:nvCxnSpPr>
            <p:cNvPr id="242" name="Straight Connector 241"/>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243" name="Straight Connector 242"/>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263" name="Group 262"/>
          <p:cNvGrpSpPr/>
          <p:nvPr/>
        </p:nvGrpSpPr>
        <p:grpSpPr>
          <a:xfrm>
            <a:off x="5678097" y="728562"/>
            <a:ext cx="4921413" cy="2288835"/>
            <a:chOff x="5678097" y="728562"/>
            <a:chExt cx="4921413" cy="2288835"/>
          </a:xfrm>
        </p:grpSpPr>
        <p:cxnSp>
          <p:nvCxnSpPr>
            <p:cNvPr id="40" name="Straight Connector 39"/>
            <p:cNvCxnSpPr/>
            <p:nvPr/>
          </p:nvCxnSpPr>
          <p:spPr>
            <a:xfrm flipV="1">
              <a:off x="6903481" y="2837446"/>
              <a:ext cx="2926080" cy="0"/>
            </a:xfrm>
            <a:prstGeom prst="line">
              <a:avLst/>
            </a:prstGeom>
            <a:ln w="28575"/>
          </p:spPr>
          <p:style>
            <a:lnRef idx="1">
              <a:schemeClr val="dk1"/>
            </a:lnRef>
            <a:fillRef idx="0">
              <a:schemeClr val="dk1"/>
            </a:fillRef>
            <a:effectRef idx="0">
              <a:schemeClr val="dk1"/>
            </a:effectRef>
            <a:fontRef idx="minor">
              <a:schemeClr val="tx1"/>
            </a:fontRef>
          </p:style>
        </p:cxnSp>
        <p:sp>
          <p:nvSpPr>
            <p:cNvPr id="44" name="TextBox 56"/>
            <p:cNvSpPr txBox="1"/>
            <p:nvPr/>
          </p:nvSpPr>
          <p:spPr>
            <a:xfrm>
              <a:off x="9287150" y="2503892"/>
              <a:ext cx="49551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C</a:t>
              </a:r>
              <a:endParaRPr lang="en-US" sz="2000" dirty="0">
                <a:latin typeface="Times New Roman" panose="02020603050405020304" pitchFamily="18" charset="0"/>
                <a:cs typeface="Times New Roman" panose="02020603050405020304" pitchFamily="18" charset="0"/>
              </a:endParaRPr>
            </a:p>
          </p:txBody>
        </p:sp>
        <p:sp>
          <p:nvSpPr>
            <p:cNvPr id="50" name="TextBox 37"/>
            <p:cNvSpPr txBox="1"/>
            <p:nvPr/>
          </p:nvSpPr>
          <p:spPr>
            <a:xfrm>
              <a:off x="9415848" y="2477946"/>
              <a:ext cx="118366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kern="1200" dirty="0" smtClean="0">
                  <a:solidFill>
                    <a:srgbClr val="000000"/>
                  </a:solidFill>
                  <a:effectLst/>
                  <a:latin typeface="Times New Roman" panose="02020603050405020304" pitchFamily="18" charset="0"/>
                  <a:ea typeface="Times New Roman" panose="02020603050405020304" pitchFamily="18" charset="0"/>
                </a:rPr>
                <a:t>Water</a:t>
              </a:r>
              <a:endParaRPr lang="en-US" dirty="0">
                <a:effectLst/>
                <a:latin typeface="Times New Roman" panose="02020603050405020304" pitchFamily="18" charset="0"/>
                <a:ea typeface="Times New Roman" panose="02020603050405020304" pitchFamily="18" charset="0"/>
              </a:endParaRPr>
            </a:p>
          </p:txBody>
        </p:sp>
        <p:grpSp>
          <p:nvGrpSpPr>
            <p:cNvPr id="176" name="Group 175"/>
            <p:cNvGrpSpPr/>
            <p:nvPr/>
          </p:nvGrpSpPr>
          <p:grpSpPr>
            <a:xfrm>
              <a:off x="8597888" y="2204393"/>
              <a:ext cx="370398" cy="368365"/>
              <a:chOff x="3304905" y="3918448"/>
              <a:chExt cx="578507" cy="565480"/>
            </a:xfrm>
          </p:grpSpPr>
          <p:sp>
            <p:nvSpPr>
              <p:cNvPr id="177" name="Oval 17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8"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FE</a:t>
                </a:r>
                <a:endParaRPr lang="en-US" sz="1200" dirty="0"/>
              </a:p>
            </p:txBody>
          </p:sp>
        </p:grpSp>
        <p:grpSp>
          <p:nvGrpSpPr>
            <p:cNvPr id="179" name="Group 178"/>
            <p:cNvGrpSpPr/>
            <p:nvPr/>
          </p:nvGrpSpPr>
          <p:grpSpPr>
            <a:xfrm>
              <a:off x="8611837" y="1633956"/>
              <a:ext cx="370398" cy="358037"/>
              <a:chOff x="3304905" y="3918448"/>
              <a:chExt cx="578507" cy="565480"/>
            </a:xfrm>
          </p:grpSpPr>
          <p:sp>
            <p:nvSpPr>
              <p:cNvPr id="180" name="Oval 17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1"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FT</a:t>
                </a:r>
                <a:endParaRPr lang="en-US" sz="1200" dirty="0"/>
              </a:p>
            </p:txBody>
          </p:sp>
        </p:grpSp>
        <p:grpSp>
          <p:nvGrpSpPr>
            <p:cNvPr id="182" name="Group 181"/>
            <p:cNvGrpSpPr/>
            <p:nvPr/>
          </p:nvGrpSpPr>
          <p:grpSpPr>
            <a:xfrm>
              <a:off x="7387791" y="1200191"/>
              <a:ext cx="476499" cy="377470"/>
              <a:chOff x="3304905" y="3918448"/>
              <a:chExt cx="744221" cy="565480"/>
            </a:xfrm>
          </p:grpSpPr>
          <p:sp>
            <p:nvSpPr>
              <p:cNvPr id="183" name="Oval 182"/>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4"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FY1</a:t>
                </a:r>
                <a:endParaRPr lang="en-US" sz="1200" dirty="0"/>
              </a:p>
            </p:txBody>
          </p:sp>
        </p:grpSp>
        <p:cxnSp>
          <p:nvCxnSpPr>
            <p:cNvPr id="186" name="Straight Connector 185"/>
            <p:cNvCxnSpPr/>
            <p:nvPr/>
          </p:nvCxnSpPr>
          <p:spPr>
            <a:xfrm>
              <a:off x="7793514" y="1365935"/>
              <a:ext cx="10058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7" name="Straight Connector 186"/>
            <p:cNvCxnSpPr/>
            <p:nvPr/>
          </p:nvCxnSpPr>
          <p:spPr>
            <a:xfrm>
              <a:off x="8788937" y="1390877"/>
              <a:ext cx="0" cy="2743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8" name="Straight Connector 187"/>
            <p:cNvCxnSpPr/>
            <p:nvPr/>
          </p:nvCxnSpPr>
          <p:spPr>
            <a:xfrm>
              <a:off x="8776774" y="1970501"/>
              <a:ext cx="0" cy="2743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9" name="Straight Connector 188"/>
            <p:cNvCxnSpPr/>
            <p:nvPr/>
          </p:nvCxnSpPr>
          <p:spPr>
            <a:xfrm>
              <a:off x="8788937" y="2583129"/>
              <a:ext cx="0" cy="274320"/>
            </a:xfrm>
            <a:prstGeom prst="line">
              <a:avLst/>
            </a:prstGeom>
          </p:spPr>
          <p:style>
            <a:lnRef idx="1">
              <a:schemeClr val="dk1"/>
            </a:lnRef>
            <a:fillRef idx="0">
              <a:schemeClr val="dk1"/>
            </a:fillRef>
            <a:effectRef idx="0">
              <a:schemeClr val="dk1"/>
            </a:effectRef>
            <a:fontRef idx="minor">
              <a:schemeClr val="tx1"/>
            </a:fontRef>
          </p:style>
        </p:cxnSp>
        <p:grpSp>
          <p:nvGrpSpPr>
            <p:cNvPr id="190" name="Group 189"/>
            <p:cNvGrpSpPr/>
            <p:nvPr/>
          </p:nvGrpSpPr>
          <p:grpSpPr>
            <a:xfrm>
              <a:off x="7454184" y="2063789"/>
              <a:ext cx="476499" cy="377470"/>
              <a:chOff x="3304905" y="3918448"/>
              <a:chExt cx="744221" cy="565480"/>
            </a:xfrm>
          </p:grpSpPr>
          <p:sp>
            <p:nvSpPr>
              <p:cNvPr id="191" name="Oval 190"/>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2"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FY2</a:t>
                </a:r>
                <a:endParaRPr lang="en-US" sz="1200" dirty="0"/>
              </a:p>
            </p:txBody>
          </p:sp>
        </p:grpSp>
        <p:cxnSp>
          <p:nvCxnSpPr>
            <p:cNvPr id="193" name="Straight Connector 192"/>
            <p:cNvCxnSpPr/>
            <p:nvPr/>
          </p:nvCxnSpPr>
          <p:spPr>
            <a:xfrm>
              <a:off x="7592048" y="1796797"/>
              <a:ext cx="10058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94" name="Straight Connector 193"/>
            <p:cNvCxnSpPr/>
            <p:nvPr/>
          </p:nvCxnSpPr>
          <p:spPr>
            <a:xfrm>
              <a:off x="7579495" y="1803085"/>
              <a:ext cx="0" cy="2743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96" name="Straight Connector 195"/>
            <p:cNvCxnSpPr/>
            <p:nvPr/>
          </p:nvCxnSpPr>
          <p:spPr>
            <a:xfrm>
              <a:off x="5919581" y="2261813"/>
              <a:ext cx="10972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98" name="Straight Connector 197"/>
            <p:cNvCxnSpPr/>
            <p:nvPr/>
          </p:nvCxnSpPr>
          <p:spPr>
            <a:xfrm>
              <a:off x="6974585" y="2244253"/>
              <a:ext cx="45720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221" name="Group 220"/>
            <p:cNvGrpSpPr/>
            <p:nvPr/>
          </p:nvGrpSpPr>
          <p:grpSpPr>
            <a:xfrm rot="10800000">
              <a:off x="8312321" y="2743077"/>
              <a:ext cx="365760" cy="274320"/>
              <a:chOff x="3493657" y="5191820"/>
              <a:chExt cx="672281" cy="611389"/>
            </a:xfrm>
          </p:grpSpPr>
          <p:sp>
            <p:nvSpPr>
              <p:cNvPr id="222" name="Flowchart: Collate 221"/>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223" name="Flowchart: Delay 222"/>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224" name="Straight Connector 223"/>
              <p:cNvCxnSpPr>
                <a:stCxn id="222" idx="1"/>
                <a:endCxn id="223"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245" name="Straight Connector 244"/>
            <p:cNvCxnSpPr/>
            <p:nvPr/>
          </p:nvCxnSpPr>
          <p:spPr>
            <a:xfrm>
              <a:off x="6974585" y="888181"/>
              <a:ext cx="604000" cy="0"/>
            </a:xfrm>
            <a:prstGeom prst="line">
              <a:avLst/>
            </a:prstGeom>
          </p:spPr>
          <p:style>
            <a:lnRef idx="1">
              <a:schemeClr val="dk1"/>
            </a:lnRef>
            <a:fillRef idx="0">
              <a:schemeClr val="dk1"/>
            </a:fillRef>
            <a:effectRef idx="0">
              <a:schemeClr val="dk1"/>
            </a:effectRef>
            <a:fontRef idx="minor">
              <a:schemeClr val="tx1"/>
            </a:fontRef>
          </p:style>
        </p:cxnSp>
        <p:cxnSp>
          <p:nvCxnSpPr>
            <p:cNvPr id="247" name="Straight Arrow Connector 246"/>
            <p:cNvCxnSpPr/>
            <p:nvPr/>
          </p:nvCxnSpPr>
          <p:spPr>
            <a:xfrm>
              <a:off x="7585586" y="895633"/>
              <a:ext cx="0" cy="2743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48" name="TextBox 247"/>
                <p:cNvSpPr txBox="1"/>
                <p:nvPr/>
              </p:nvSpPr>
              <p:spPr>
                <a:xfrm>
                  <a:off x="5678097" y="728562"/>
                  <a:ext cx="1467718" cy="35908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Ratio set point </a:t>
                  </a:r>
                  <a14:m>
                    <m:oMath xmlns:m="http://schemas.openxmlformats.org/officeDocument/2006/math">
                      <m:f>
                        <m:fPr>
                          <m:ctrlPr>
                            <a:rPr lang="en-US" sz="1200" i="1">
                              <a:latin typeface="Cambria Math" panose="02040503050406030204" pitchFamily="18" charset="0"/>
                            </a:rPr>
                          </m:ctrlPr>
                        </m:fPr>
                        <m:num>
                          <m:r>
                            <a:rPr lang="en-US" sz="1200" b="0" i="1" smtClean="0">
                              <a:latin typeface="Cambria Math" panose="02040503050406030204" pitchFamily="18" charset="0"/>
                            </a:rPr>
                            <m:t>𝐴</m:t>
                          </m:r>
                        </m:num>
                        <m:den>
                          <m:r>
                            <a:rPr lang="en-US" sz="1200" i="1">
                              <a:latin typeface="Cambria Math" panose="02040503050406030204" pitchFamily="18" charset="0"/>
                            </a:rPr>
                            <m:t>𝐶</m:t>
                          </m:r>
                        </m:den>
                      </m:f>
                    </m:oMath>
                  </a14:m>
                  <a:endParaRPr lang="en-US" sz="1200" dirty="0">
                    <a:latin typeface="Times New Roman" panose="02020603050405020304" pitchFamily="18" charset="0"/>
                    <a:cs typeface="Times New Roman" panose="02020603050405020304" pitchFamily="18" charset="0"/>
                  </a:endParaRPr>
                </a:p>
              </p:txBody>
            </p:sp>
          </mc:Choice>
          <mc:Fallback>
            <p:sp>
              <p:nvSpPr>
                <p:cNvPr id="248" name="TextBox 247"/>
                <p:cNvSpPr txBox="1">
                  <a:spLocks noRot="1" noChangeAspect="1" noMove="1" noResize="1" noEditPoints="1" noAdjustHandles="1" noChangeArrowheads="1" noChangeShapeType="1" noTextEdit="1"/>
                </p:cNvSpPr>
                <p:nvPr/>
              </p:nvSpPr>
              <p:spPr>
                <a:xfrm>
                  <a:off x="5678097" y="728562"/>
                  <a:ext cx="1467718" cy="359089"/>
                </a:xfrm>
                <a:prstGeom prst="rect">
                  <a:avLst/>
                </a:prstGeom>
                <a:blipFill>
                  <a:blip r:embed="rId2"/>
                  <a:stretch>
                    <a:fillRect b="-1724"/>
                  </a:stretch>
                </a:blipFill>
              </p:spPr>
              <p:txBody>
                <a:bodyPr/>
                <a:lstStyle/>
                <a:p>
                  <a:r>
                    <a:rPr lang="en-US">
                      <a:noFill/>
                    </a:rPr>
                    <a:t> </a:t>
                  </a:r>
                </a:p>
              </p:txBody>
            </p:sp>
          </mc:Fallback>
        </mc:AlternateContent>
        <p:cxnSp>
          <p:nvCxnSpPr>
            <p:cNvPr id="250" name="Straight Arrow Connector 249"/>
            <p:cNvCxnSpPr/>
            <p:nvPr/>
          </p:nvCxnSpPr>
          <p:spPr>
            <a:xfrm flipV="1">
              <a:off x="7637701" y="2450925"/>
              <a:ext cx="0" cy="2116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1" name="Straight Connector 250"/>
            <p:cNvCxnSpPr/>
            <p:nvPr/>
          </p:nvCxnSpPr>
          <p:spPr>
            <a:xfrm>
              <a:off x="7271304" y="2653556"/>
              <a:ext cx="365760" cy="0"/>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52" name="TextBox 251"/>
                <p:cNvSpPr txBox="1"/>
                <p:nvPr/>
              </p:nvSpPr>
              <p:spPr>
                <a:xfrm>
                  <a:off x="5978212" y="2379590"/>
                  <a:ext cx="1467718" cy="35908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Ratio set point </a:t>
                  </a:r>
                  <a14:m>
                    <m:oMath xmlns:m="http://schemas.openxmlformats.org/officeDocument/2006/math">
                      <m:f>
                        <m:fPr>
                          <m:ctrlPr>
                            <a:rPr lang="en-US" sz="1200" i="1">
                              <a:latin typeface="Cambria Math" panose="02040503050406030204" pitchFamily="18" charset="0"/>
                            </a:rPr>
                          </m:ctrlPr>
                        </m:fPr>
                        <m:num>
                          <m:r>
                            <a:rPr lang="en-US" sz="1200" b="0" i="1" smtClean="0">
                              <a:latin typeface="Cambria Math" panose="02040503050406030204" pitchFamily="18" charset="0"/>
                            </a:rPr>
                            <m:t>𝐵</m:t>
                          </m:r>
                        </m:num>
                        <m:den>
                          <m:r>
                            <a:rPr lang="en-US" sz="1200" i="1">
                              <a:latin typeface="Cambria Math" panose="02040503050406030204" pitchFamily="18" charset="0"/>
                            </a:rPr>
                            <m:t>𝐶</m:t>
                          </m:r>
                        </m:den>
                      </m:f>
                    </m:oMath>
                  </a14:m>
                  <a:endParaRPr lang="en-US" sz="1200" dirty="0">
                    <a:latin typeface="Times New Roman" panose="02020603050405020304" pitchFamily="18" charset="0"/>
                    <a:cs typeface="Times New Roman" panose="02020603050405020304" pitchFamily="18" charset="0"/>
                  </a:endParaRPr>
                </a:p>
              </p:txBody>
            </p:sp>
          </mc:Choice>
          <mc:Fallback>
            <p:sp>
              <p:nvSpPr>
                <p:cNvPr id="252" name="TextBox 251"/>
                <p:cNvSpPr txBox="1">
                  <a:spLocks noRot="1" noChangeAspect="1" noMove="1" noResize="1" noEditPoints="1" noAdjustHandles="1" noChangeArrowheads="1" noChangeShapeType="1" noTextEdit="1"/>
                </p:cNvSpPr>
                <p:nvPr/>
              </p:nvSpPr>
              <p:spPr>
                <a:xfrm>
                  <a:off x="5978212" y="2379590"/>
                  <a:ext cx="1467718" cy="359089"/>
                </a:xfrm>
                <a:prstGeom prst="rect">
                  <a:avLst/>
                </a:prstGeom>
                <a:blipFill>
                  <a:blip r:embed="rId3"/>
                  <a:stretch>
                    <a:fillRect l="-417"/>
                  </a:stretch>
                </a:blipFill>
              </p:spPr>
              <p:txBody>
                <a:bodyPr/>
                <a:lstStyle/>
                <a:p>
                  <a:r>
                    <a:rPr lang="en-US">
                      <a:noFill/>
                    </a:rPr>
                    <a:t> </a:t>
                  </a:r>
                </a:p>
              </p:txBody>
            </p:sp>
          </mc:Fallback>
        </mc:AlternateContent>
      </p:grpSp>
      <p:cxnSp>
        <p:nvCxnSpPr>
          <p:cNvPr id="254" name="Straight Arrow Connector 253"/>
          <p:cNvCxnSpPr/>
          <p:nvPr/>
        </p:nvCxnSpPr>
        <p:spPr>
          <a:xfrm>
            <a:off x="1917935" y="4654881"/>
            <a:ext cx="73220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TextBox 37"/>
          <p:cNvSpPr txBox="1"/>
          <p:nvPr/>
        </p:nvSpPr>
        <p:spPr>
          <a:xfrm>
            <a:off x="1034681" y="4298185"/>
            <a:ext cx="1183662"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600" kern="1200" dirty="0" smtClean="0">
                <a:solidFill>
                  <a:srgbClr val="000000"/>
                </a:solidFill>
                <a:effectLst/>
                <a:latin typeface="Times New Roman" panose="02020603050405020304" pitchFamily="18" charset="0"/>
                <a:ea typeface="Times New Roman" panose="02020603050405020304" pitchFamily="18" charset="0"/>
              </a:rPr>
              <a:t>Set point</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8049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39</a:t>
            </a:fld>
            <a:endParaRPr lang="en-US"/>
          </a:p>
        </p:txBody>
      </p:sp>
      <p:grpSp>
        <p:nvGrpSpPr>
          <p:cNvPr id="70" name="Group 69"/>
          <p:cNvGrpSpPr/>
          <p:nvPr/>
        </p:nvGrpSpPr>
        <p:grpSpPr>
          <a:xfrm>
            <a:off x="1554479" y="636849"/>
            <a:ext cx="8976374" cy="5567697"/>
            <a:chOff x="1506353" y="1053944"/>
            <a:chExt cx="8976374" cy="5567697"/>
          </a:xfrm>
        </p:grpSpPr>
        <p:sp>
          <p:nvSpPr>
            <p:cNvPr id="4" name="Rectangle 3"/>
            <p:cNvSpPr/>
            <p:nvPr/>
          </p:nvSpPr>
          <p:spPr>
            <a:xfrm>
              <a:off x="5307287" y="2747221"/>
              <a:ext cx="435933" cy="14419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5" name="Arc 4"/>
            <p:cNvSpPr/>
            <p:nvPr/>
          </p:nvSpPr>
          <p:spPr>
            <a:xfrm rot="18872599">
              <a:off x="5228758" y="2677208"/>
              <a:ext cx="584880" cy="551833"/>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cxnSp>
          <p:nvCxnSpPr>
            <p:cNvPr id="10" name="Straight Connector 9"/>
            <p:cNvCxnSpPr/>
            <p:nvPr/>
          </p:nvCxnSpPr>
          <p:spPr>
            <a:xfrm flipV="1">
              <a:off x="5535266" y="1699130"/>
              <a:ext cx="0" cy="9719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02493" y="2593345"/>
              <a:ext cx="0" cy="3239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5146742" y="5550997"/>
              <a:ext cx="10972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6873912" y="2261970"/>
              <a:ext cx="626005" cy="3165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68" name="Arc 67"/>
            <p:cNvSpPr/>
            <p:nvPr/>
          </p:nvSpPr>
          <p:spPr>
            <a:xfrm rot="2635966">
              <a:off x="7082829" y="2182231"/>
              <a:ext cx="485206" cy="475996"/>
            </a:xfrm>
            <a:prstGeom prst="arc">
              <a:avLst>
                <a:gd name="adj1" fmla="val 16200000"/>
                <a:gd name="adj2" fmla="val 2128861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69" name="Arc 68"/>
            <p:cNvSpPr/>
            <p:nvPr/>
          </p:nvSpPr>
          <p:spPr>
            <a:xfrm rot="13842881">
              <a:off x="6804769" y="2190509"/>
              <a:ext cx="485202" cy="476000"/>
            </a:xfrm>
            <a:prstGeom prst="arc">
              <a:avLst>
                <a:gd name="adj1" fmla="val 16200000"/>
                <a:gd name="adj2" fmla="val 2128861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p>
          </p:txBody>
        </p:sp>
        <p:sp>
          <p:nvSpPr>
            <p:cNvPr id="19" name="Freeform 18"/>
            <p:cNvSpPr/>
            <p:nvPr/>
          </p:nvSpPr>
          <p:spPr>
            <a:xfrm>
              <a:off x="6822549" y="2372786"/>
              <a:ext cx="728731" cy="45718"/>
            </a:xfrm>
            <a:custGeom>
              <a:avLst/>
              <a:gdLst>
                <a:gd name="connsiteX0" fmla="*/ 0 w 661182"/>
                <a:gd name="connsiteY0" fmla="*/ 91446 h 161790"/>
                <a:gd name="connsiteX1" fmla="*/ 49237 w 661182"/>
                <a:gd name="connsiteY1" fmla="*/ 7040 h 161790"/>
                <a:gd name="connsiteX2" fmla="*/ 112542 w 661182"/>
                <a:gd name="connsiteY2" fmla="*/ 112548 h 161790"/>
                <a:gd name="connsiteX3" fmla="*/ 196948 w 661182"/>
                <a:gd name="connsiteY3" fmla="*/ 7040 h 161790"/>
                <a:gd name="connsiteX4" fmla="*/ 267286 w 661182"/>
                <a:gd name="connsiteY4" fmla="*/ 133649 h 161790"/>
                <a:gd name="connsiteX5" fmla="*/ 351693 w 661182"/>
                <a:gd name="connsiteY5" fmla="*/ 7040 h 161790"/>
                <a:gd name="connsiteX6" fmla="*/ 429065 w 661182"/>
                <a:gd name="connsiteY6" fmla="*/ 154751 h 161790"/>
                <a:gd name="connsiteX7" fmla="*/ 506437 w 661182"/>
                <a:gd name="connsiteY7" fmla="*/ 6 h 161790"/>
                <a:gd name="connsiteX8" fmla="*/ 583809 w 661182"/>
                <a:gd name="connsiteY8" fmla="*/ 161784 h 161790"/>
                <a:gd name="connsiteX9" fmla="*/ 661182 w 661182"/>
                <a:gd name="connsiteY9" fmla="*/ 7040 h 161790"/>
                <a:gd name="connsiteX10" fmla="*/ 661182 w 661182"/>
                <a:gd name="connsiteY10" fmla="*/ 7040 h 161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1182" h="161790">
                  <a:moveTo>
                    <a:pt x="0" y="91446"/>
                  </a:moveTo>
                  <a:cubicBezTo>
                    <a:pt x="15240" y="47484"/>
                    <a:pt x="30480" y="3523"/>
                    <a:pt x="49237" y="7040"/>
                  </a:cubicBezTo>
                  <a:cubicBezTo>
                    <a:pt x="67994" y="10557"/>
                    <a:pt x="87924" y="112548"/>
                    <a:pt x="112542" y="112548"/>
                  </a:cubicBezTo>
                  <a:cubicBezTo>
                    <a:pt x="137160" y="112548"/>
                    <a:pt x="171157" y="3523"/>
                    <a:pt x="196948" y="7040"/>
                  </a:cubicBezTo>
                  <a:cubicBezTo>
                    <a:pt x="222739" y="10557"/>
                    <a:pt x="241495" y="133649"/>
                    <a:pt x="267286" y="133649"/>
                  </a:cubicBezTo>
                  <a:cubicBezTo>
                    <a:pt x="293077" y="133649"/>
                    <a:pt x="324730" y="3523"/>
                    <a:pt x="351693" y="7040"/>
                  </a:cubicBezTo>
                  <a:cubicBezTo>
                    <a:pt x="378656" y="10557"/>
                    <a:pt x="403274" y="155923"/>
                    <a:pt x="429065" y="154751"/>
                  </a:cubicBezTo>
                  <a:cubicBezTo>
                    <a:pt x="454856" y="153579"/>
                    <a:pt x="480646" y="-1166"/>
                    <a:pt x="506437" y="6"/>
                  </a:cubicBezTo>
                  <a:cubicBezTo>
                    <a:pt x="532228" y="1178"/>
                    <a:pt x="558018" y="160612"/>
                    <a:pt x="583809" y="161784"/>
                  </a:cubicBezTo>
                  <a:cubicBezTo>
                    <a:pt x="609600" y="162956"/>
                    <a:pt x="661182" y="7040"/>
                    <a:pt x="661182" y="7040"/>
                  </a:cubicBezTo>
                  <a:lnTo>
                    <a:pt x="661182" y="704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cxnSp>
          <p:nvCxnSpPr>
            <p:cNvPr id="20" name="Straight Connector 19"/>
            <p:cNvCxnSpPr/>
            <p:nvPr/>
          </p:nvCxnSpPr>
          <p:spPr>
            <a:xfrm>
              <a:off x="7070179" y="2481856"/>
              <a:ext cx="1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11738" y="2551157"/>
              <a:ext cx="1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6361956" y="1487584"/>
              <a:ext cx="422026" cy="3868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cxnSp>
          <p:nvCxnSpPr>
            <p:cNvPr id="7" name="Straight Connector 6"/>
            <p:cNvCxnSpPr/>
            <p:nvPr/>
          </p:nvCxnSpPr>
          <p:spPr>
            <a:xfrm>
              <a:off x="6470634" y="1181395"/>
              <a:ext cx="0" cy="54864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482421" y="1554404"/>
              <a:ext cx="182880" cy="1828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671161" y="1554403"/>
              <a:ext cx="0" cy="5486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6783983" y="1690386"/>
              <a:ext cx="3599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143979" y="1690386"/>
              <a:ext cx="0" cy="5705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837829" y="2396054"/>
              <a:ext cx="1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963981" y="2432851"/>
              <a:ext cx="1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822494" y="2416686"/>
              <a:ext cx="1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22549" y="2481856"/>
              <a:ext cx="1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102509" y="2547279"/>
              <a:ext cx="1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325666" y="2998140"/>
              <a:ext cx="39599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337268" y="3558491"/>
              <a:ext cx="39599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334804" y="3731989"/>
              <a:ext cx="39599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339733" y="3940656"/>
              <a:ext cx="39599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337268" y="3355093"/>
              <a:ext cx="39599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37268" y="3150537"/>
              <a:ext cx="39599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5535266" y="1696359"/>
              <a:ext cx="8279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3935758" y="5501464"/>
              <a:ext cx="7315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76"/>
            <p:cNvSpPr txBox="1"/>
            <p:nvPr/>
          </p:nvSpPr>
          <p:spPr>
            <a:xfrm>
              <a:off x="5542300" y="2837671"/>
              <a:ext cx="119575" cy="184662"/>
            </a:xfrm>
            <a:prstGeom prst="rect">
              <a:avLst/>
            </a:prstGeom>
            <a:noFill/>
          </p:spPr>
          <p:txBody>
            <a:bodyPr wrap="square" lIns="0" tIns="0" rIns="0" bIns="0" rtlCol="0">
              <a:spAutoFit/>
            </a:bodyPr>
            <a:lstStyle/>
            <a:p>
              <a:pPr marL="0" marR="0">
                <a:spcBef>
                  <a:spcPts val="0"/>
                </a:spcBef>
                <a:spcAft>
                  <a:spcPts val="0"/>
                </a:spcAft>
              </a:pPr>
              <a:r>
                <a:rPr lang="en-US" sz="1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a:t>
              </a:r>
              <a:endParaRPr lang="en-US" sz="1200">
                <a:effectLst/>
                <a:latin typeface="Times New Roman" panose="02020603050405020304" pitchFamily="18" charset="0"/>
                <a:ea typeface="Times New Roman" panose="02020603050405020304" pitchFamily="18" charset="0"/>
              </a:endParaRPr>
            </a:p>
          </p:txBody>
        </p:sp>
        <p:sp>
          <p:nvSpPr>
            <p:cNvPr id="49" name="TextBox 77"/>
            <p:cNvSpPr txBox="1"/>
            <p:nvPr/>
          </p:nvSpPr>
          <p:spPr>
            <a:xfrm>
              <a:off x="5515338" y="3798962"/>
              <a:ext cx="119575" cy="184662"/>
            </a:xfrm>
            <a:prstGeom prst="rect">
              <a:avLst/>
            </a:prstGeom>
            <a:noFill/>
          </p:spPr>
          <p:txBody>
            <a:bodyPr wrap="square" lIns="0" tIns="0" rIns="0" bIns="0" rtlCol="0">
              <a:spAutoFit/>
            </a:bodyPr>
            <a:lstStyle/>
            <a:p>
              <a:pPr marL="0" marR="0">
                <a:spcBef>
                  <a:spcPts val="0"/>
                </a:spcBef>
                <a:spcAft>
                  <a:spcPts val="0"/>
                </a:spcAft>
              </a:pPr>
              <a:r>
                <a:rPr lang="en-US" sz="1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endParaRPr lang="en-US" sz="1200">
                <a:effectLst/>
                <a:latin typeface="Times New Roman" panose="02020603050405020304" pitchFamily="18" charset="0"/>
                <a:ea typeface="Times New Roman" panose="02020603050405020304" pitchFamily="18" charset="0"/>
              </a:endParaRPr>
            </a:p>
          </p:txBody>
        </p:sp>
        <p:sp>
          <p:nvSpPr>
            <p:cNvPr id="51" name="TextBox 79"/>
            <p:cNvSpPr txBox="1"/>
            <p:nvPr/>
          </p:nvSpPr>
          <p:spPr>
            <a:xfrm>
              <a:off x="5692516" y="2142978"/>
              <a:ext cx="1289189" cy="276999"/>
            </a:xfrm>
            <a:prstGeom prst="rect">
              <a:avLst/>
            </a:prstGeom>
            <a:noFill/>
          </p:spPr>
          <p:txBody>
            <a:bodyPr wrap="square" rtlCol="0">
              <a:spAutoFit/>
            </a:bodyPr>
            <a:lstStyle/>
            <a:p>
              <a:pPr marL="0" marR="0">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Overhead drum</a:t>
              </a:r>
              <a:endParaRPr lang="en-US" sz="1200" dirty="0">
                <a:effectLst/>
                <a:latin typeface="Times New Roman" panose="02020603050405020304" pitchFamily="18" charset="0"/>
                <a:ea typeface="Times New Roman" panose="02020603050405020304" pitchFamily="18" charset="0"/>
              </a:endParaRPr>
            </a:p>
          </p:txBody>
        </p:sp>
        <p:sp>
          <p:nvSpPr>
            <p:cNvPr id="52" name="TextBox 80"/>
            <p:cNvSpPr txBox="1"/>
            <p:nvPr/>
          </p:nvSpPr>
          <p:spPr>
            <a:xfrm>
              <a:off x="2020943" y="5114222"/>
              <a:ext cx="616865" cy="184666"/>
            </a:xfrm>
            <a:prstGeom prst="rect">
              <a:avLst/>
            </a:prstGeom>
            <a:noFill/>
          </p:spPr>
          <p:txBody>
            <a:bodyPr wrap="square" lIns="0" tIns="0" rIns="0" bIns="0" rtlCol="0">
              <a:spAutoFit/>
            </a:bodyPr>
            <a:lstStyle/>
            <a:p>
              <a:pPr marL="0" marR="0">
                <a:spcBef>
                  <a:spcPts val="0"/>
                </a:spcBef>
                <a:spcAft>
                  <a:spcPts val="0"/>
                </a:spcAft>
              </a:pPr>
              <a:r>
                <a:rPr lang="en-US" sz="1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(kg/h)</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4" name="TextBox 82"/>
            <p:cNvSpPr txBox="1"/>
            <p:nvPr/>
          </p:nvSpPr>
          <p:spPr>
            <a:xfrm>
              <a:off x="7547542" y="4294945"/>
              <a:ext cx="618355" cy="184662"/>
            </a:xfrm>
            <a:prstGeom prst="rect">
              <a:avLst/>
            </a:prstGeom>
            <a:noFill/>
          </p:spPr>
          <p:txBody>
            <a:bodyPr wrap="square" lIns="0" tIns="0" rIns="0" bIns="0" rtlCol="0">
              <a:spAutoFit/>
            </a:bodyPr>
            <a:lstStyle/>
            <a:p>
              <a:pPr marL="0" marR="0">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 (kg/h)</a:t>
              </a:r>
              <a:endParaRPr lang="en-US" sz="1200" dirty="0">
                <a:effectLst/>
                <a:latin typeface="Times New Roman" panose="02020603050405020304" pitchFamily="18" charset="0"/>
                <a:ea typeface="Times New Roman" panose="02020603050405020304" pitchFamily="18" charset="0"/>
              </a:endParaRPr>
            </a:p>
          </p:txBody>
        </p:sp>
        <p:sp>
          <p:nvSpPr>
            <p:cNvPr id="55" name="TextBox 83"/>
            <p:cNvSpPr txBox="1"/>
            <p:nvPr/>
          </p:nvSpPr>
          <p:spPr>
            <a:xfrm>
              <a:off x="9219849" y="3123039"/>
              <a:ext cx="618355" cy="184662"/>
            </a:xfrm>
            <a:prstGeom prst="rect">
              <a:avLst/>
            </a:prstGeom>
            <a:noFill/>
          </p:spPr>
          <p:txBody>
            <a:bodyPr wrap="square" lIns="0" tIns="0" rIns="0" bIns="0" rtlCol="0">
              <a:spAutoFit/>
            </a:bodyPr>
            <a:lstStyle/>
            <a:p>
              <a:pPr marL="0" marR="0">
                <a:spcBef>
                  <a:spcPts val="0"/>
                </a:spcBef>
                <a:spcAft>
                  <a:spcPts val="0"/>
                </a:spcAft>
              </a:pPr>
              <a:r>
                <a:rPr lang="en-US" sz="1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 </a:t>
              </a:r>
              <a:r>
                <a:rPr lang="en-US" sz="1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(kg/h)</a:t>
              </a:r>
              <a:endParaRPr lang="en-US" sz="1200" dirty="0">
                <a:effectLst/>
                <a:latin typeface="Times New Roman" panose="02020603050405020304" pitchFamily="18" charset="0"/>
                <a:ea typeface="Times New Roman" panose="02020603050405020304" pitchFamily="18" charset="0"/>
              </a:endParaRPr>
            </a:p>
          </p:txBody>
        </p:sp>
        <p:sp>
          <p:nvSpPr>
            <p:cNvPr id="56" name="TextBox 84"/>
            <p:cNvSpPr txBox="1"/>
            <p:nvPr/>
          </p:nvSpPr>
          <p:spPr>
            <a:xfrm>
              <a:off x="6075159" y="2601304"/>
              <a:ext cx="618355" cy="184662"/>
            </a:xfrm>
            <a:prstGeom prst="rect">
              <a:avLst/>
            </a:prstGeom>
            <a:noFill/>
          </p:spPr>
          <p:txBody>
            <a:bodyPr wrap="square" lIns="0" tIns="0" rIns="0" bIns="0" rtlCol="0">
              <a:spAutoFit/>
            </a:bodyPr>
            <a:lstStyle/>
            <a:p>
              <a:pPr marL="0" marR="0">
                <a:spcBef>
                  <a:spcPts val="0"/>
                </a:spcBef>
                <a:spcAft>
                  <a:spcPts val="0"/>
                </a:spcAft>
              </a:pPr>
              <a:r>
                <a:rPr lang="en-US" sz="1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 (kg/h)</a:t>
              </a:r>
              <a:endParaRPr lang="en-US" sz="1200" dirty="0">
                <a:effectLst/>
                <a:latin typeface="Times New Roman" panose="02020603050405020304" pitchFamily="18" charset="0"/>
                <a:ea typeface="Times New Roman" panose="02020603050405020304" pitchFamily="18" charset="0"/>
              </a:endParaRPr>
            </a:p>
          </p:txBody>
        </p:sp>
        <p:sp>
          <p:nvSpPr>
            <p:cNvPr id="57" name="TextBox 85"/>
            <p:cNvSpPr txBox="1"/>
            <p:nvPr/>
          </p:nvSpPr>
          <p:spPr>
            <a:xfrm>
              <a:off x="6664460" y="1053944"/>
              <a:ext cx="618355" cy="184662"/>
            </a:xfrm>
            <a:prstGeom prst="rect">
              <a:avLst/>
            </a:prstGeom>
            <a:noFill/>
          </p:spPr>
          <p:txBody>
            <a:bodyPr wrap="square" lIns="0" tIns="0" rIns="0" bIns="0" rtlCol="0">
              <a:spAutoFit/>
            </a:bodyPr>
            <a:lstStyle/>
            <a:p>
              <a:pPr marL="0" marR="0">
                <a:spcBef>
                  <a:spcPts val="0"/>
                </a:spcBef>
                <a:spcAft>
                  <a:spcPts val="0"/>
                </a:spcAft>
              </a:pPr>
              <a:r>
                <a:rPr lang="en-US" sz="1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 (kg/h)</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8" name="TextBox 86"/>
            <p:cNvSpPr txBox="1"/>
            <p:nvPr/>
          </p:nvSpPr>
          <p:spPr>
            <a:xfrm>
              <a:off x="6725201" y="1325082"/>
              <a:ext cx="837556" cy="266694"/>
            </a:xfrm>
            <a:prstGeom prst="rect">
              <a:avLst/>
            </a:prstGeom>
            <a:noFill/>
          </p:spPr>
          <p:txBody>
            <a:bodyPr wrap="square" rtlCol="0">
              <a:spAutoFit/>
            </a:bodyPr>
            <a:lstStyle/>
            <a:p>
              <a:pPr marL="0" marR="0">
                <a:spcBef>
                  <a:spcPts val="0"/>
                </a:spcBef>
                <a:spcAft>
                  <a:spcPts val="0"/>
                </a:spcAft>
              </a:pPr>
              <a:r>
                <a:rPr lang="en-US" sz="1200" kern="1200">
                  <a:solidFill>
                    <a:srgbClr val="000000"/>
                  </a:solidFill>
                  <a:effectLst/>
                  <a:latin typeface="Times New Roman" panose="02020603050405020304" pitchFamily="18" charset="0"/>
                  <a:ea typeface="Times New Roman" panose="02020603050405020304" pitchFamily="18" charset="0"/>
                </a:rPr>
                <a:t>condenser</a:t>
              </a:r>
              <a:endParaRPr lang="en-US" sz="1200">
                <a:effectLst/>
                <a:latin typeface="Times New Roman" panose="02020603050405020304" pitchFamily="18" charset="0"/>
                <a:ea typeface="Times New Roman" panose="02020603050405020304" pitchFamily="18" charset="0"/>
              </a:endParaRPr>
            </a:p>
          </p:txBody>
        </p:sp>
        <p:sp>
          <p:nvSpPr>
            <p:cNvPr id="59" name="TextBox 87"/>
            <p:cNvSpPr txBox="1"/>
            <p:nvPr/>
          </p:nvSpPr>
          <p:spPr>
            <a:xfrm>
              <a:off x="4157171" y="1841835"/>
              <a:ext cx="894056" cy="461665"/>
            </a:xfrm>
            <a:prstGeom prst="rect">
              <a:avLst/>
            </a:prstGeom>
            <a:noFill/>
          </p:spPr>
          <p:txBody>
            <a:bodyPr wrap="square" rtlCol="0">
              <a:spAutoFit/>
            </a:bodyPr>
            <a:lstStyle/>
            <a:p>
              <a:pPr marL="0" marR="0">
                <a:spcBef>
                  <a:spcPts val="0"/>
                </a:spcBef>
                <a:spcAft>
                  <a:spcPts val="0"/>
                </a:spcAft>
              </a:pPr>
              <a:r>
                <a:rPr lang="en-US" sz="1200" kern="1200" dirty="0">
                  <a:solidFill>
                    <a:srgbClr val="000000"/>
                  </a:solidFill>
                  <a:effectLst/>
                  <a:latin typeface="Times New Roman" panose="02020603050405020304" pitchFamily="18" charset="0"/>
                  <a:ea typeface="Times New Roman" panose="02020603050405020304" pitchFamily="18" charset="0"/>
                </a:rPr>
                <a:t>Distillation column</a:t>
              </a:r>
              <a:endParaRPr lang="en-US" sz="1200" dirty="0">
                <a:effectLst/>
                <a:latin typeface="Times New Roman" panose="02020603050405020304" pitchFamily="18" charset="0"/>
                <a:ea typeface="Times New Roman" panose="02020603050405020304" pitchFamily="18" charset="0"/>
              </a:endParaRPr>
            </a:p>
          </p:txBody>
        </p:sp>
        <p:sp>
          <p:nvSpPr>
            <p:cNvPr id="60" name="TextBox 89"/>
            <p:cNvSpPr txBox="1"/>
            <p:nvPr/>
          </p:nvSpPr>
          <p:spPr>
            <a:xfrm>
              <a:off x="5515338" y="3066843"/>
              <a:ext cx="119575" cy="184662"/>
            </a:xfrm>
            <a:prstGeom prst="rect">
              <a:avLst/>
            </a:prstGeom>
            <a:noFill/>
          </p:spPr>
          <p:txBody>
            <a:bodyPr wrap="square" lIns="0" tIns="0" rIns="0" bIns="0" rtlCol="0">
              <a:spAutoFit/>
            </a:bodyPr>
            <a:lstStyle/>
            <a:p>
              <a:pPr marL="0" marR="0">
                <a:spcBef>
                  <a:spcPts val="0"/>
                </a:spcBef>
                <a:spcAft>
                  <a:spcPts val="0"/>
                </a:spcAft>
              </a:pPr>
              <a:r>
                <a:rPr lang="en-US" sz="12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endParaRPr lang="en-US" sz="1200">
                <a:effectLst/>
                <a:latin typeface="Times New Roman" panose="02020603050405020304" pitchFamily="18" charset="0"/>
                <a:ea typeface="Times New Roman" panose="02020603050405020304" pitchFamily="18" charset="0"/>
              </a:endParaRPr>
            </a:p>
          </p:txBody>
        </p:sp>
        <p:cxnSp>
          <p:nvCxnSpPr>
            <p:cNvPr id="61" name="Straight Arrow Connector 60"/>
            <p:cNvCxnSpPr/>
            <p:nvPr/>
          </p:nvCxnSpPr>
          <p:spPr>
            <a:xfrm>
              <a:off x="4652498" y="3798962"/>
              <a:ext cx="6400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7"/>
            <p:cNvSpPr txBox="1"/>
            <p:nvPr/>
          </p:nvSpPr>
          <p:spPr>
            <a:xfrm>
              <a:off x="3923661" y="5212130"/>
              <a:ext cx="694682" cy="266694"/>
            </a:xfrm>
            <a:prstGeom prst="rect">
              <a:avLst/>
            </a:prstGeom>
            <a:noFill/>
          </p:spPr>
          <p:txBody>
            <a:bodyPr wrap="square" rtlCol="0">
              <a:spAutoFit/>
            </a:bodyPr>
            <a:lstStyle/>
            <a:p>
              <a:pPr marL="0" marR="0">
                <a:spcBef>
                  <a:spcPts val="0"/>
                </a:spcBef>
                <a:spcAft>
                  <a:spcPts val="0"/>
                </a:spcAft>
              </a:pPr>
              <a:r>
                <a:rPr lang="en-US" sz="1200" kern="1200" dirty="0">
                  <a:solidFill>
                    <a:srgbClr val="000000"/>
                  </a:solidFill>
                  <a:effectLst/>
                  <a:latin typeface="Times New Roman" panose="02020603050405020304" pitchFamily="18" charset="0"/>
                  <a:ea typeface="Times New Roman" panose="02020603050405020304" pitchFamily="18" charset="0"/>
                </a:rPr>
                <a:t>Feed, F</a:t>
              </a:r>
              <a:endParaRPr lang="en-US" sz="1200" dirty="0">
                <a:effectLst/>
                <a:latin typeface="Times New Roman" panose="02020603050405020304" pitchFamily="18" charset="0"/>
                <a:ea typeface="Times New Roman" panose="02020603050405020304" pitchFamily="18" charset="0"/>
              </a:endParaRPr>
            </a:p>
          </p:txBody>
        </p:sp>
        <p:cxnSp>
          <p:nvCxnSpPr>
            <p:cNvPr id="71" name="Straight Arrow Connector 70"/>
            <p:cNvCxnSpPr/>
            <p:nvPr/>
          </p:nvCxnSpPr>
          <p:spPr>
            <a:xfrm>
              <a:off x="7629488" y="2363511"/>
              <a:ext cx="4468" cy="20431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3" name="TextBox 72"/>
            <p:cNvSpPr txBox="1"/>
            <p:nvPr/>
          </p:nvSpPr>
          <p:spPr>
            <a:xfrm>
              <a:off x="7657166" y="2309824"/>
              <a:ext cx="581025" cy="276999"/>
            </a:xfrm>
            <a:prstGeom prst="rect">
              <a:avLst/>
            </a:prstGeom>
            <a:noFill/>
          </p:spPr>
          <p:txBody>
            <a:bodyPr wrap="square" rtlCol="0">
              <a:spAutoFit/>
            </a:bodyPr>
            <a:lstStyle/>
            <a:p>
              <a:r>
                <a:rPr lang="en-US" sz="1200" dirty="0" smtClean="0"/>
                <a:t>h1</a:t>
              </a:r>
              <a:endParaRPr lang="en-US" sz="1200" dirty="0"/>
            </a:p>
          </p:txBody>
        </p:sp>
        <p:pic>
          <p:nvPicPr>
            <p:cNvPr id="77" name="Picture 76"/>
            <p:cNvPicPr>
              <a:picLocks noChangeAspect="1"/>
            </p:cNvPicPr>
            <p:nvPr/>
          </p:nvPicPr>
          <p:blipFill rotWithShape="1">
            <a:blip r:embed="rId2">
              <a:extLst>
                <a:ext uri="{28A0092B-C50C-407E-A947-70E740481C1C}">
                  <a14:useLocalDpi xmlns:a14="http://schemas.microsoft.com/office/drawing/2010/main" val="0"/>
                </a:ext>
              </a:extLst>
            </a:blip>
            <a:srcRect l="4412"/>
            <a:stretch/>
          </p:blipFill>
          <p:spPr>
            <a:xfrm>
              <a:off x="5779987" y="3960984"/>
              <a:ext cx="1782457" cy="1519112"/>
            </a:xfrm>
            <a:prstGeom prst="rect">
              <a:avLst/>
            </a:prstGeom>
            <a:noFill/>
          </p:spPr>
        </p:pic>
        <p:cxnSp>
          <p:nvCxnSpPr>
            <p:cNvPr id="79" name="Straight Connector 78"/>
            <p:cNvCxnSpPr/>
            <p:nvPr/>
          </p:nvCxnSpPr>
          <p:spPr>
            <a:xfrm flipH="1">
              <a:off x="6238318" y="5368117"/>
              <a:ext cx="0" cy="182880"/>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a:off x="5158334" y="5026873"/>
              <a:ext cx="0" cy="548640"/>
            </a:xfrm>
            <a:prstGeom prst="line">
              <a:avLst/>
            </a:prstGeom>
          </p:spPr>
          <p:style>
            <a:lnRef idx="1">
              <a:schemeClr val="dk1"/>
            </a:lnRef>
            <a:fillRef idx="0">
              <a:schemeClr val="dk1"/>
            </a:fillRef>
            <a:effectRef idx="0">
              <a:schemeClr val="dk1"/>
            </a:effectRef>
            <a:fontRef idx="minor">
              <a:schemeClr val="tx1"/>
            </a:fontRef>
          </p:style>
        </p:cxnSp>
        <p:cxnSp>
          <p:nvCxnSpPr>
            <p:cNvPr id="83" name="Elbow Connector 82"/>
            <p:cNvCxnSpPr/>
            <p:nvPr/>
          </p:nvCxnSpPr>
          <p:spPr>
            <a:xfrm rot="16200000" flipH="1">
              <a:off x="5464927" y="4454492"/>
              <a:ext cx="731520" cy="457200"/>
            </a:xfrm>
            <a:prstGeom prst="bentConnector3">
              <a:avLst>
                <a:gd name="adj1" fmla="val 101143"/>
              </a:avLst>
            </a:prstGeom>
            <a:ln>
              <a:tailEnd type="triangle"/>
            </a:ln>
          </p:spPr>
          <p:style>
            <a:lnRef idx="1">
              <a:schemeClr val="dk1"/>
            </a:lnRef>
            <a:fillRef idx="0">
              <a:schemeClr val="dk1"/>
            </a:fillRef>
            <a:effectRef idx="0">
              <a:schemeClr val="dk1"/>
            </a:effectRef>
            <a:fontRef idx="minor">
              <a:schemeClr val="tx1"/>
            </a:fontRef>
          </p:style>
        </p:cxnSp>
        <p:sp>
          <p:nvSpPr>
            <p:cNvPr id="89" name="Oval 88"/>
            <p:cNvSpPr/>
            <p:nvPr/>
          </p:nvSpPr>
          <p:spPr>
            <a:xfrm>
              <a:off x="4456194" y="4840539"/>
              <a:ext cx="422026" cy="3868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cxnSp>
          <p:nvCxnSpPr>
            <p:cNvPr id="94" name="Straight Connector 93"/>
            <p:cNvCxnSpPr/>
            <p:nvPr/>
          </p:nvCxnSpPr>
          <p:spPr>
            <a:xfrm flipH="1" flipV="1">
              <a:off x="4667207" y="5217638"/>
              <a:ext cx="0" cy="274320"/>
            </a:xfrm>
            <a:prstGeom prst="line">
              <a:avLst/>
            </a:prstGeom>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rot="16200000" flipV="1">
              <a:off x="4743341" y="4907300"/>
              <a:ext cx="112540" cy="12660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2300963" y="5009159"/>
              <a:ext cx="219456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H="1">
              <a:off x="4884014" y="5031825"/>
              <a:ext cx="274320" cy="9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4639945" y="3798962"/>
              <a:ext cx="0" cy="1005840"/>
            </a:xfrm>
            <a:prstGeom prst="line">
              <a:avLst/>
            </a:prstGeom>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flipH="1">
              <a:off x="4652498" y="4929057"/>
              <a:ext cx="84378" cy="171609"/>
            </a:xfrm>
            <a:prstGeom prst="line">
              <a:avLst/>
            </a:prstGeom>
          </p:spPr>
          <p:style>
            <a:lnRef idx="1">
              <a:schemeClr val="dk1"/>
            </a:lnRef>
            <a:fillRef idx="0">
              <a:schemeClr val="dk1"/>
            </a:fillRef>
            <a:effectRef idx="0">
              <a:schemeClr val="dk1"/>
            </a:effectRef>
            <a:fontRef idx="minor">
              <a:schemeClr val="tx1"/>
            </a:fontRef>
          </p:style>
        </p:cxnSp>
        <p:cxnSp>
          <p:nvCxnSpPr>
            <p:cNvPr id="115" name="Straight Connector 114"/>
            <p:cNvCxnSpPr/>
            <p:nvPr/>
          </p:nvCxnSpPr>
          <p:spPr>
            <a:xfrm>
              <a:off x="4450170" y="5006635"/>
              <a:ext cx="208353" cy="107587"/>
            </a:xfrm>
            <a:prstGeom prst="line">
              <a:avLst/>
            </a:prstGeom>
          </p:spPr>
          <p:style>
            <a:lnRef idx="1">
              <a:schemeClr val="dk1"/>
            </a:lnRef>
            <a:fillRef idx="0">
              <a:schemeClr val="dk1"/>
            </a:fillRef>
            <a:effectRef idx="0">
              <a:schemeClr val="dk1"/>
            </a:effectRef>
            <a:fontRef idx="minor">
              <a:schemeClr val="tx1"/>
            </a:fontRef>
          </p:style>
        </p:cxnSp>
        <p:sp>
          <p:nvSpPr>
            <p:cNvPr id="117" name="Flowchart: Delay 116"/>
            <p:cNvSpPr/>
            <p:nvPr/>
          </p:nvSpPr>
          <p:spPr>
            <a:xfrm rot="5400000">
              <a:off x="5386504" y="4114999"/>
              <a:ext cx="274320" cy="432753"/>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p:cNvSpPr txBox="1"/>
            <p:nvPr/>
          </p:nvSpPr>
          <p:spPr>
            <a:xfrm>
              <a:off x="5603118" y="4602155"/>
              <a:ext cx="346953" cy="276999"/>
            </a:xfrm>
            <a:prstGeom prst="rect">
              <a:avLst/>
            </a:prstGeom>
            <a:noFill/>
          </p:spPr>
          <p:txBody>
            <a:bodyPr wrap="square" rtlCol="0">
              <a:spAutoFit/>
            </a:bodyPr>
            <a:lstStyle/>
            <a:p>
              <a:r>
                <a:rPr lang="en-US" sz="1200" dirty="0" smtClean="0"/>
                <a:t>h2</a:t>
              </a:r>
              <a:endParaRPr lang="en-US" sz="1200" dirty="0"/>
            </a:p>
          </p:txBody>
        </p:sp>
        <p:cxnSp>
          <p:nvCxnSpPr>
            <p:cNvPr id="120" name="Straight Arrow Connector 119"/>
            <p:cNvCxnSpPr/>
            <p:nvPr/>
          </p:nvCxnSpPr>
          <p:spPr>
            <a:xfrm>
              <a:off x="5907357" y="4674839"/>
              <a:ext cx="4468" cy="20431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21" name="TextBox 80"/>
            <p:cNvSpPr txBox="1"/>
            <p:nvPr/>
          </p:nvSpPr>
          <p:spPr>
            <a:xfrm>
              <a:off x="5359412" y="5361973"/>
              <a:ext cx="560243" cy="184666"/>
            </a:xfrm>
            <a:prstGeom prst="rect">
              <a:avLst/>
            </a:prstGeom>
            <a:noFill/>
          </p:spPr>
          <p:txBody>
            <a:bodyPr wrap="square" lIns="0" tIns="0" rIns="0" bIns="0" rtlCol="0">
              <a:spAutoFit/>
            </a:bodyPr>
            <a:lstStyle/>
            <a:p>
              <a:pPr marL="0" marR="0">
                <a:spcBef>
                  <a:spcPts val="0"/>
                </a:spcBef>
                <a:spcAft>
                  <a:spcPts val="0"/>
                </a:spcAft>
              </a:pPr>
              <a:r>
                <a:rPr lang="en-US" sz="1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(kg/h)</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2" name="TextBox 67"/>
            <p:cNvSpPr txBox="1"/>
            <p:nvPr/>
          </p:nvSpPr>
          <p:spPr>
            <a:xfrm>
              <a:off x="4501205" y="3022158"/>
              <a:ext cx="694682" cy="266694"/>
            </a:xfrm>
            <a:prstGeom prst="rect">
              <a:avLst/>
            </a:prstGeom>
            <a:noFill/>
          </p:spPr>
          <p:txBody>
            <a:bodyPr wrap="square" rtlCol="0">
              <a:spAutoFit/>
            </a:bodyPr>
            <a:lstStyle/>
            <a:p>
              <a:pPr marL="0" marR="0">
                <a:spcBef>
                  <a:spcPts val="0"/>
                </a:spcBef>
                <a:spcAft>
                  <a:spcPts val="0"/>
                </a:spcAft>
              </a:pPr>
              <a:r>
                <a:rPr lang="en-US" sz="1200" kern="1200" dirty="0">
                  <a:solidFill>
                    <a:srgbClr val="000000"/>
                  </a:solidFill>
                  <a:effectLst/>
                  <a:latin typeface="Times New Roman" panose="02020603050405020304" pitchFamily="18" charset="0"/>
                  <a:ea typeface="Times New Roman" panose="02020603050405020304" pitchFamily="18" charset="0"/>
                </a:rPr>
                <a:t>Feed, F</a:t>
              </a:r>
              <a:endParaRPr lang="en-US" sz="1200" dirty="0">
                <a:effectLst/>
                <a:latin typeface="Times New Roman" panose="02020603050405020304" pitchFamily="18" charset="0"/>
                <a:ea typeface="Times New Roman" panose="02020603050405020304" pitchFamily="18" charset="0"/>
              </a:endParaRPr>
            </a:p>
          </p:txBody>
        </p:sp>
        <p:sp>
          <p:nvSpPr>
            <p:cNvPr id="123" name="TextBox 80"/>
            <p:cNvSpPr txBox="1"/>
            <p:nvPr/>
          </p:nvSpPr>
          <p:spPr>
            <a:xfrm>
              <a:off x="6059287" y="3798962"/>
              <a:ext cx="658438" cy="184666"/>
            </a:xfrm>
            <a:prstGeom prst="rect">
              <a:avLst/>
            </a:prstGeom>
            <a:noFill/>
          </p:spPr>
          <p:txBody>
            <a:bodyPr wrap="square" lIns="0" tIns="0" rIns="0" bIns="0" rtlCol="0">
              <a:spAutoFit/>
            </a:bodyPr>
            <a:lstStyle/>
            <a:p>
              <a:pPr marL="0" marR="0">
                <a:spcBef>
                  <a:spcPts val="0"/>
                </a:spcBef>
                <a:spcAft>
                  <a:spcPts val="0"/>
                </a:spcAft>
              </a:pPr>
              <a:r>
                <a:rPr lang="en-US" sz="1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w </a:t>
              </a:r>
              <a:r>
                <a:rPr lang="en-US" sz="1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(kg/h)</a:t>
              </a:r>
              <a:endParaRPr lang="en-US" sz="1200" dirty="0">
                <a:effectLst/>
                <a:latin typeface="Times New Roman" panose="02020603050405020304" pitchFamily="18" charset="0"/>
                <a:ea typeface="Times New Roman" panose="02020603050405020304" pitchFamily="18" charset="0"/>
              </a:endParaRPr>
            </a:p>
          </p:txBody>
        </p:sp>
        <p:sp>
          <p:nvSpPr>
            <p:cNvPr id="124" name="TextBox 67"/>
            <p:cNvSpPr txBox="1"/>
            <p:nvPr/>
          </p:nvSpPr>
          <p:spPr>
            <a:xfrm>
              <a:off x="4709345" y="3249056"/>
              <a:ext cx="369640" cy="276999"/>
            </a:xfrm>
            <a:prstGeom prst="rect">
              <a:avLst/>
            </a:prstGeom>
            <a:noFill/>
          </p:spPr>
          <p:txBody>
            <a:bodyPr wrap="square" rtlCol="0">
              <a:spAutoFit/>
            </a:bodyPr>
            <a:lstStyle/>
            <a:p>
              <a:pPr marL="0" marR="0">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T</a:t>
              </a:r>
              <a:r>
                <a:rPr lang="en-US" sz="1200" kern="1200" baseline="-25000" dirty="0" smtClean="0">
                  <a:solidFill>
                    <a:srgbClr val="000000"/>
                  </a:solidFill>
                  <a:effectLst/>
                  <a:latin typeface="Times New Roman" panose="02020603050405020304" pitchFamily="18" charset="0"/>
                  <a:ea typeface="Times New Roman" panose="02020603050405020304" pitchFamily="18" charset="0"/>
                </a:rPr>
                <a:t>F</a:t>
              </a:r>
              <a:endParaRPr lang="en-US" sz="1200" baseline="-25000" dirty="0">
                <a:effectLst/>
                <a:latin typeface="Times New Roman" panose="02020603050405020304" pitchFamily="18" charset="0"/>
                <a:ea typeface="Times New Roman" panose="02020603050405020304" pitchFamily="18" charset="0"/>
              </a:endParaRPr>
            </a:p>
          </p:txBody>
        </p:sp>
        <p:sp>
          <p:nvSpPr>
            <p:cNvPr id="126" name="TextBox 80"/>
            <p:cNvSpPr txBox="1"/>
            <p:nvPr/>
          </p:nvSpPr>
          <p:spPr>
            <a:xfrm>
              <a:off x="5044466" y="4539437"/>
              <a:ext cx="658438" cy="184666"/>
            </a:xfrm>
            <a:prstGeom prst="rect">
              <a:avLst/>
            </a:prstGeom>
            <a:noFill/>
          </p:spPr>
          <p:txBody>
            <a:bodyPr wrap="square" lIns="0" tIns="0" rIns="0" bIns="0" rtlCol="0">
              <a:spAutoFit/>
            </a:bodyPr>
            <a:lstStyle/>
            <a:p>
              <a:pPr marL="0" marR="0">
                <a:spcBef>
                  <a:spcPts val="0"/>
                </a:spcBef>
                <a:spcAft>
                  <a:spcPts val="0"/>
                </a:spcAft>
              </a:pPr>
              <a:r>
                <a:rPr lang="en-US" sz="1200"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 </a:t>
              </a:r>
              <a:r>
                <a:rPr lang="en-US" sz="12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(kg/h)</a:t>
              </a:r>
              <a:endParaRPr lang="en-US" sz="1200" dirty="0">
                <a:effectLst/>
                <a:latin typeface="Times New Roman" panose="02020603050405020304" pitchFamily="18" charset="0"/>
                <a:ea typeface="Times New Roman" panose="02020603050405020304" pitchFamily="18" charset="0"/>
              </a:endParaRPr>
            </a:p>
          </p:txBody>
        </p:sp>
        <p:cxnSp>
          <p:nvCxnSpPr>
            <p:cNvPr id="14" name="Straight Arrow Connector 13"/>
            <p:cNvCxnSpPr/>
            <p:nvPr/>
          </p:nvCxnSpPr>
          <p:spPr>
            <a:xfrm>
              <a:off x="5779987" y="2901096"/>
              <a:ext cx="374904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nvGrpSpPr>
            <p:cNvPr id="76" name="Group 75"/>
            <p:cNvGrpSpPr/>
            <p:nvPr/>
          </p:nvGrpSpPr>
          <p:grpSpPr>
            <a:xfrm>
              <a:off x="7967920" y="1560631"/>
              <a:ext cx="397882" cy="326701"/>
              <a:chOff x="3304905" y="3897612"/>
              <a:chExt cx="621433" cy="586316"/>
            </a:xfrm>
          </p:grpSpPr>
          <p:sp>
            <p:nvSpPr>
              <p:cNvPr id="136" name="Oval 135"/>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TextBox 90"/>
              <p:cNvSpPr txBox="1"/>
              <p:nvPr/>
            </p:nvSpPr>
            <p:spPr>
              <a:xfrm>
                <a:off x="3380455" y="3897612"/>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LE</a:t>
                </a:r>
                <a:endParaRPr lang="en-US" sz="1200" dirty="0"/>
              </a:p>
            </p:txBody>
          </p:sp>
        </p:grpSp>
        <p:grpSp>
          <p:nvGrpSpPr>
            <p:cNvPr id="78" name="Group 77"/>
            <p:cNvGrpSpPr/>
            <p:nvPr/>
          </p:nvGrpSpPr>
          <p:grpSpPr>
            <a:xfrm>
              <a:off x="6469923" y="3282929"/>
              <a:ext cx="370398" cy="315091"/>
              <a:chOff x="3304905" y="3918448"/>
              <a:chExt cx="578507" cy="565480"/>
            </a:xfrm>
          </p:grpSpPr>
          <p:sp>
            <p:nvSpPr>
              <p:cNvPr id="134" name="Oval 133"/>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5"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F</a:t>
                </a:r>
                <a:r>
                  <a:rPr lang="en-US" sz="1200" dirty="0" smtClean="0"/>
                  <a:t>T</a:t>
                </a:r>
                <a:endParaRPr lang="en-US" sz="1200" dirty="0"/>
              </a:p>
            </p:txBody>
          </p:sp>
        </p:grpSp>
        <p:grpSp>
          <p:nvGrpSpPr>
            <p:cNvPr id="82" name="Group 81"/>
            <p:cNvGrpSpPr/>
            <p:nvPr/>
          </p:nvGrpSpPr>
          <p:grpSpPr>
            <a:xfrm>
              <a:off x="8704950" y="2719501"/>
              <a:ext cx="365760" cy="274320"/>
              <a:chOff x="3493657" y="5191820"/>
              <a:chExt cx="672281" cy="611389"/>
            </a:xfrm>
          </p:grpSpPr>
          <p:sp>
            <p:nvSpPr>
              <p:cNvPr id="129" name="Flowchart: Collate 128"/>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30" name="Flowchart: Delay 129"/>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31" name="Straight Connector 130"/>
              <p:cNvCxnSpPr>
                <a:stCxn id="129" idx="1"/>
                <a:endCxn id="130"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84" name="Straight Connector 83"/>
            <p:cNvCxnSpPr/>
            <p:nvPr/>
          </p:nvCxnSpPr>
          <p:spPr>
            <a:xfrm>
              <a:off x="8887829" y="2339894"/>
              <a:ext cx="0" cy="365760"/>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rot="5400000">
              <a:off x="8767308" y="2031826"/>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6" name="Straight Connector 85"/>
            <p:cNvCxnSpPr/>
            <p:nvPr/>
          </p:nvCxnSpPr>
          <p:spPr>
            <a:xfrm>
              <a:off x="6287043" y="3390094"/>
              <a:ext cx="1828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a:off x="7302493" y="1730238"/>
              <a:ext cx="0" cy="548640"/>
            </a:xfrm>
            <a:prstGeom prst="line">
              <a:avLst/>
            </a:prstGeom>
          </p:spPr>
          <p:style>
            <a:lnRef idx="1">
              <a:schemeClr val="dk1"/>
            </a:lnRef>
            <a:fillRef idx="0">
              <a:schemeClr val="dk1"/>
            </a:fillRef>
            <a:effectRef idx="0">
              <a:schemeClr val="dk1"/>
            </a:effectRef>
            <a:fontRef idx="minor">
              <a:schemeClr val="tx1"/>
            </a:fontRef>
          </p:style>
        </p:cxnSp>
        <p:grpSp>
          <p:nvGrpSpPr>
            <p:cNvPr id="91" name="Group 90"/>
            <p:cNvGrpSpPr/>
            <p:nvPr/>
          </p:nvGrpSpPr>
          <p:grpSpPr>
            <a:xfrm>
              <a:off x="3970176" y="3938342"/>
              <a:ext cx="370398" cy="315091"/>
              <a:chOff x="3304905" y="3918448"/>
              <a:chExt cx="578507" cy="565480"/>
            </a:xfrm>
          </p:grpSpPr>
          <p:sp>
            <p:nvSpPr>
              <p:cNvPr id="112" name="Oval 111"/>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3"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T</a:t>
                </a:r>
                <a:r>
                  <a:rPr lang="en-US" sz="1200" dirty="0" smtClean="0"/>
                  <a:t>E</a:t>
                </a:r>
                <a:endParaRPr lang="en-US" sz="1200" dirty="0"/>
              </a:p>
            </p:txBody>
          </p:sp>
        </p:grpSp>
        <p:cxnSp>
          <p:nvCxnSpPr>
            <p:cNvPr id="92" name="Straight Connector 91"/>
            <p:cNvCxnSpPr/>
            <p:nvPr/>
          </p:nvCxnSpPr>
          <p:spPr>
            <a:xfrm>
              <a:off x="6139690" y="3010430"/>
              <a:ext cx="0" cy="274320"/>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a:off x="6842173" y="3422753"/>
              <a:ext cx="18288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97" name="Group 96"/>
            <p:cNvGrpSpPr/>
            <p:nvPr/>
          </p:nvGrpSpPr>
          <p:grpSpPr>
            <a:xfrm>
              <a:off x="3310554" y="3937691"/>
              <a:ext cx="370398" cy="315091"/>
              <a:chOff x="3304905" y="3918448"/>
              <a:chExt cx="578507" cy="565480"/>
            </a:xfrm>
          </p:grpSpPr>
          <p:sp>
            <p:nvSpPr>
              <p:cNvPr id="109" name="Oval 10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0"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TT</a:t>
                </a:r>
                <a:endParaRPr lang="en-US" sz="1200" dirty="0"/>
              </a:p>
            </p:txBody>
          </p:sp>
        </p:grpSp>
        <p:cxnSp>
          <p:nvCxnSpPr>
            <p:cNvPr id="100" name="Straight Connector 99"/>
            <p:cNvCxnSpPr/>
            <p:nvPr/>
          </p:nvCxnSpPr>
          <p:spPr>
            <a:xfrm>
              <a:off x="8008761" y="3731989"/>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a:off x="8374521" y="3452512"/>
              <a:ext cx="0" cy="18288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V="1">
              <a:off x="7322370" y="1733823"/>
              <a:ext cx="685800" cy="0"/>
            </a:xfrm>
            <a:prstGeom prst="line">
              <a:avLst/>
            </a:prstGeom>
          </p:spPr>
          <p:style>
            <a:lnRef idx="1">
              <a:schemeClr val="dk1"/>
            </a:lnRef>
            <a:fillRef idx="0">
              <a:schemeClr val="dk1"/>
            </a:fillRef>
            <a:effectRef idx="0">
              <a:schemeClr val="dk1"/>
            </a:effectRef>
            <a:fontRef idx="minor">
              <a:schemeClr val="tx1"/>
            </a:fontRef>
          </p:style>
        </p:cxnSp>
        <p:grpSp>
          <p:nvGrpSpPr>
            <p:cNvPr id="138" name="Group 137"/>
            <p:cNvGrpSpPr/>
            <p:nvPr/>
          </p:nvGrpSpPr>
          <p:grpSpPr>
            <a:xfrm>
              <a:off x="8694759" y="2054042"/>
              <a:ext cx="453178" cy="325493"/>
              <a:chOff x="3278705" y="3899780"/>
              <a:chExt cx="707797" cy="584148"/>
            </a:xfrm>
          </p:grpSpPr>
          <p:sp>
            <p:nvSpPr>
              <p:cNvPr id="139" name="Oval 13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0" name="TextBox 90"/>
              <p:cNvSpPr txBox="1"/>
              <p:nvPr/>
            </p:nvSpPr>
            <p:spPr>
              <a:xfrm>
                <a:off x="3278705" y="3899780"/>
                <a:ext cx="707797"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LRC</a:t>
                </a:r>
                <a:endParaRPr lang="en-US" sz="1200" dirty="0"/>
              </a:p>
            </p:txBody>
          </p:sp>
        </p:grpSp>
        <p:grpSp>
          <p:nvGrpSpPr>
            <p:cNvPr id="141" name="Group 140"/>
            <p:cNvGrpSpPr/>
            <p:nvPr/>
          </p:nvGrpSpPr>
          <p:grpSpPr>
            <a:xfrm>
              <a:off x="8807228" y="2447099"/>
              <a:ext cx="215365" cy="148122"/>
              <a:chOff x="2088688" y="5706465"/>
              <a:chExt cx="231327" cy="173160"/>
            </a:xfrm>
          </p:grpSpPr>
          <p:cxnSp>
            <p:nvCxnSpPr>
              <p:cNvPr id="142" name="Straight Connector 141"/>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43" name="Straight Connector 142"/>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44" name="Group 143"/>
            <p:cNvGrpSpPr/>
            <p:nvPr/>
          </p:nvGrpSpPr>
          <p:grpSpPr>
            <a:xfrm rot="10800000">
              <a:off x="5962422" y="2830133"/>
              <a:ext cx="365760" cy="274320"/>
              <a:chOff x="3493657" y="5191820"/>
              <a:chExt cx="672281" cy="611389"/>
            </a:xfrm>
          </p:grpSpPr>
          <p:sp>
            <p:nvSpPr>
              <p:cNvPr id="145" name="Flowchart: Collate 144"/>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46" name="Flowchart: Delay 145"/>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47" name="Straight Connector 146"/>
              <p:cNvCxnSpPr>
                <a:stCxn id="145" idx="1"/>
                <a:endCxn id="146"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grpSp>
          <p:nvGrpSpPr>
            <p:cNvPr id="148" name="Group 147"/>
            <p:cNvGrpSpPr/>
            <p:nvPr/>
          </p:nvGrpSpPr>
          <p:grpSpPr>
            <a:xfrm>
              <a:off x="7002930" y="3259306"/>
              <a:ext cx="397882" cy="326701"/>
              <a:chOff x="3304905" y="3897612"/>
              <a:chExt cx="621433" cy="586316"/>
            </a:xfrm>
          </p:grpSpPr>
          <p:sp>
            <p:nvSpPr>
              <p:cNvPr id="149" name="Oval 14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0" name="TextBox 90"/>
              <p:cNvSpPr txBox="1"/>
              <p:nvPr/>
            </p:nvSpPr>
            <p:spPr>
              <a:xfrm>
                <a:off x="3380455" y="3897612"/>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F</a:t>
                </a:r>
                <a:r>
                  <a:rPr lang="en-US" sz="1200" dirty="0" smtClean="0"/>
                  <a:t>E</a:t>
                </a:r>
                <a:endParaRPr lang="en-US" sz="1200" dirty="0"/>
              </a:p>
            </p:txBody>
          </p:sp>
        </p:grpSp>
        <p:cxnSp>
          <p:nvCxnSpPr>
            <p:cNvPr id="151" name="Straight Connector 150"/>
            <p:cNvCxnSpPr/>
            <p:nvPr/>
          </p:nvCxnSpPr>
          <p:spPr>
            <a:xfrm>
              <a:off x="7107532" y="2901096"/>
              <a:ext cx="0" cy="365760"/>
            </a:xfrm>
            <a:prstGeom prst="line">
              <a:avLst/>
            </a:prstGeom>
          </p:spPr>
          <p:style>
            <a:lnRef idx="1">
              <a:schemeClr val="dk1"/>
            </a:lnRef>
            <a:fillRef idx="0">
              <a:schemeClr val="dk1"/>
            </a:fillRef>
            <a:effectRef idx="0">
              <a:schemeClr val="dk1"/>
            </a:effectRef>
            <a:fontRef idx="minor">
              <a:schemeClr val="tx1"/>
            </a:fontRef>
          </p:style>
        </p:cxnSp>
        <p:grpSp>
          <p:nvGrpSpPr>
            <p:cNvPr id="152" name="Group 151"/>
            <p:cNvGrpSpPr/>
            <p:nvPr/>
          </p:nvGrpSpPr>
          <p:grpSpPr>
            <a:xfrm>
              <a:off x="8747329" y="1553568"/>
              <a:ext cx="370398" cy="315091"/>
              <a:chOff x="3304905" y="3918448"/>
              <a:chExt cx="578507" cy="565480"/>
            </a:xfrm>
          </p:grpSpPr>
          <p:sp>
            <p:nvSpPr>
              <p:cNvPr id="153" name="Oval 152"/>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4"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LT</a:t>
                </a:r>
                <a:endParaRPr lang="en-US" sz="1200" dirty="0"/>
              </a:p>
            </p:txBody>
          </p:sp>
        </p:grpSp>
        <p:cxnSp>
          <p:nvCxnSpPr>
            <p:cNvPr id="155" name="Straight Connector 154"/>
            <p:cNvCxnSpPr/>
            <p:nvPr/>
          </p:nvCxnSpPr>
          <p:spPr>
            <a:xfrm>
              <a:off x="8381569" y="1727434"/>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156" name="Group 155"/>
            <p:cNvGrpSpPr/>
            <p:nvPr/>
          </p:nvGrpSpPr>
          <p:grpSpPr>
            <a:xfrm>
              <a:off x="5930121" y="3294967"/>
              <a:ext cx="453178" cy="315091"/>
              <a:chOff x="3240260" y="3918448"/>
              <a:chExt cx="707797" cy="565480"/>
            </a:xfrm>
          </p:grpSpPr>
          <p:sp>
            <p:nvSpPr>
              <p:cNvPr id="157" name="Oval 15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8" name="TextBox 90"/>
              <p:cNvSpPr txBox="1"/>
              <p:nvPr/>
            </p:nvSpPr>
            <p:spPr>
              <a:xfrm>
                <a:off x="3240260" y="3945799"/>
                <a:ext cx="707797"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a:t>
                </a:r>
                <a:r>
                  <a:rPr lang="en-US" sz="1200" dirty="0" smtClean="0"/>
                  <a:t>RC</a:t>
                </a:r>
                <a:endParaRPr lang="en-US" sz="1200" dirty="0"/>
              </a:p>
            </p:txBody>
          </p:sp>
        </p:grpSp>
        <p:grpSp>
          <p:nvGrpSpPr>
            <p:cNvPr id="159" name="Group 158"/>
            <p:cNvGrpSpPr/>
            <p:nvPr/>
          </p:nvGrpSpPr>
          <p:grpSpPr>
            <a:xfrm>
              <a:off x="8211841" y="3129723"/>
              <a:ext cx="370398" cy="315091"/>
              <a:chOff x="3304905" y="3918448"/>
              <a:chExt cx="578507" cy="565480"/>
            </a:xfrm>
          </p:grpSpPr>
          <p:sp>
            <p:nvSpPr>
              <p:cNvPr id="160" name="Oval 15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1"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FE</a:t>
                </a:r>
                <a:endParaRPr lang="en-US" sz="1200" dirty="0"/>
              </a:p>
            </p:txBody>
          </p:sp>
        </p:grpSp>
        <p:cxnSp>
          <p:nvCxnSpPr>
            <p:cNvPr id="162" name="Straight Connector 161"/>
            <p:cNvCxnSpPr/>
            <p:nvPr/>
          </p:nvCxnSpPr>
          <p:spPr>
            <a:xfrm flipH="1" flipV="1">
              <a:off x="8381569" y="2924262"/>
              <a:ext cx="0" cy="182880"/>
            </a:xfrm>
            <a:prstGeom prst="line">
              <a:avLst/>
            </a:prstGeom>
            <a:ln>
              <a:prstDash val="solid"/>
            </a:ln>
          </p:spPr>
          <p:style>
            <a:lnRef idx="1">
              <a:schemeClr val="dk1"/>
            </a:lnRef>
            <a:fillRef idx="0">
              <a:schemeClr val="dk1"/>
            </a:fillRef>
            <a:effectRef idx="0">
              <a:schemeClr val="dk1"/>
            </a:effectRef>
            <a:fontRef idx="minor">
              <a:schemeClr val="tx1"/>
            </a:fontRef>
          </p:style>
        </p:cxnSp>
        <p:grpSp>
          <p:nvGrpSpPr>
            <p:cNvPr id="163" name="Group 162"/>
            <p:cNvGrpSpPr/>
            <p:nvPr/>
          </p:nvGrpSpPr>
          <p:grpSpPr>
            <a:xfrm>
              <a:off x="8252910" y="3547273"/>
              <a:ext cx="370398" cy="315091"/>
              <a:chOff x="3304905" y="3918448"/>
              <a:chExt cx="578507" cy="565480"/>
            </a:xfrm>
          </p:grpSpPr>
          <p:sp>
            <p:nvSpPr>
              <p:cNvPr id="164" name="Oval 163"/>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5"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FT</a:t>
                </a:r>
                <a:endParaRPr lang="en-US" sz="1200" dirty="0"/>
              </a:p>
            </p:txBody>
          </p:sp>
        </p:grpSp>
        <p:grpSp>
          <p:nvGrpSpPr>
            <p:cNvPr id="166" name="Group 165"/>
            <p:cNvGrpSpPr/>
            <p:nvPr/>
          </p:nvGrpSpPr>
          <p:grpSpPr>
            <a:xfrm>
              <a:off x="7627920" y="3558491"/>
              <a:ext cx="370398" cy="315091"/>
              <a:chOff x="3304905" y="3918448"/>
              <a:chExt cx="578507" cy="565480"/>
            </a:xfrm>
          </p:grpSpPr>
          <p:sp>
            <p:nvSpPr>
              <p:cNvPr id="167" name="Oval 16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8"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FY</a:t>
                </a:r>
                <a:endParaRPr lang="en-US" sz="1200" dirty="0"/>
              </a:p>
            </p:txBody>
          </p:sp>
        </p:grpSp>
        <p:cxnSp>
          <p:nvCxnSpPr>
            <p:cNvPr id="169" name="Straight Connector 168"/>
            <p:cNvCxnSpPr/>
            <p:nvPr/>
          </p:nvCxnSpPr>
          <p:spPr>
            <a:xfrm>
              <a:off x="6106309" y="3725170"/>
              <a:ext cx="14630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70" name="Straight Connector 169"/>
            <p:cNvCxnSpPr/>
            <p:nvPr/>
          </p:nvCxnSpPr>
          <p:spPr>
            <a:xfrm>
              <a:off x="6120627" y="3607072"/>
              <a:ext cx="0" cy="9144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flipH="1">
              <a:off x="9117726" y="2232463"/>
              <a:ext cx="35410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9460750" y="2080512"/>
              <a:ext cx="1021977" cy="307777"/>
            </a:xfrm>
            <a:prstGeom prst="rect">
              <a:avLst/>
            </a:prstGeom>
            <a:noFill/>
          </p:spPr>
          <p:txBody>
            <a:bodyPr wrap="square" rtlCol="0">
              <a:spAutoFit/>
            </a:bodyPr>
            <a:lstStyle/>
            <a:p>
              <a:r>
                <a:rPr lang="en-US" sz="1400" dirty="0" smtClean="0"/>
                <a:t>set point</a:t>
              </a:r>
              <a:endParaRPr lang="en-US" sz="1400" dirty="0"/>
            </a:p>
          </p:txBody>
        </p:sp>
        <p:grpSp>
          <p:nvGrpSpPr>
            <p:cNvPr id="171" name="Group 170"/>
            <p:cNvGrpSpPr/>
            <p:nvPr/>
          </p:nvGrpSpPr>
          <p:grpSpPr>
            <a:xfrm>
              <a:off x="2632662" y="3946824"/>
              <a:ext cx="453178" cy="315091"/>
              <a:chOff x="3240260" y="3918448"/>
              <a:chExt cx="707797" cy="565480"/>
            </a:xfrm>
          </p:grpSpPr>
          <p:sp>
            <p:nvSpPr>
              <p:cNvPr id="172" name="Oval 171"/>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3" name="TextBox 90"/>
              <p:cNvSpPr txBox="1"/>
              <p:nvPr/>
            </p:nvSpPr>
            <p:spPr>
              <a:xfrm>
                <a:off x="3240260" y="3945799"/>
                <a:ext cx="707797"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TIC</a:t>
                </a:r>
                <a:endParaRPr lang="en-US" sz="1200" dirty="0"/>
              </a:p>
            </p:txBody>
          </p:sp>
        </p:grpSp>
        <p:grpSp>
          <p:nvGrpSpPr>
            <p:cNvPr id="174" name="Group 173"/>
            <p:cNvGrpSpPr/>
            <p:nvPr/>
          </p:nvGrpSpPr>
          <p:grpSpPr>
            <a:xfrm rot="10625268">
              <a:off x="3193331" y="4963506"/>
              <a:ext cx="365760" cy="274320"/>
              <a:chOff x="3493657" y="5191820"/>
              <a:chExt cx="672281" cy="611389"/>
            </a:xfrm>
          </p:grpSpPr>
          <p:sp>
            <p:nvSpPr>
              <p:cNvPr id="175" name="Flowchart: Collate 174"/>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76" name="Flowchart: Delay 175"/>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77" name="Straight Connector 176"/>
              <p:cNvCxnSpPr>
                <a:stCxn id="175" idx="1"/>
                <a:endCxn id="176"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178" name="Straight Connector 177"/>
            <p:cNvCxnSpPr/>
            <p:nvPr/>
          </p:nvCxnSpPr>
          <p:spPr>
            <a:xfrm flipV="1">
              <a:off x="4340573" y="4105021"/>
              <a:ext cx="274320" cy="0"/>
            </a:xfrm>
            <a:prstGeom prst="line">
              <a:avLst/>
            </a:prstGeom>
            <a:ln>
              <a:prstDash val="solid"/>
            </a:ln>
          </p:spPr>
          <p:style>
            <a:lnRef idx="1">
              <a:schemeClr val="dk1"/>
            </a:lnRef>
            <a:fillRef idx="0">
              <a:schemeClr val="dk1"/>
            </a:fillRef>
            <a:effectRef idx="0">
              <a:schemeClr val="dk1"/>
            </a:effectRef>
            <a:fontRef idx="minor">
              <a:schemeClr val="tx1"/>
            </a:fontRef>
          </p:style>
        </p:cxnSp>
        <p:cxnSp>
          <p:nvCxnSpPr>
            <p:cNvPr id="180" name="Straight Connector 179"/>
            <p:cNvCxnSpPr/>
            <p:nvPr/>
          </p:nvCxnSpPr>
          <p:spPr>
            <a:xfrm>
              <a:off x="3738863" y="4095887"/>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2863657" y="4261915"/>
              <a:ext cx="0" cy="64008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3378404" y="5215489"/>
              <a:ext cx="0" cy="640080"/>
            </a:xfrm>
            <a:prstGeom prst="line">
              <a:avLst/>
            </a:prstGeom>
            <a:ln>
              <a:prstDash val="solid"/>
            </a:ln>
          </p:spPr>
          <p:style>
            <a:lnRef idx="1">
              <a:schemeClr val="dk1"/>
            </a:lnRef>
            <a:fillRef idx="0">
              <a:schemeClr val="dk1"/>
            </a:fillRef>
            <a:effectRef idx="0">
              <a:schemeClr val="dk1"/>
            </a:effectRef>
            <a:fontRef idx="minor">
              <a:schemeClr val="tx1"/>
            </a:fontRef>
          </p:style>
        </p:cxnSp>
        <p:grpSp>
          <p:nvGrpSpPr>
            <p:cNvPr id="182" name="Group 181"/>
            <p:cNvGrpSpPr/>
            <p:nvPr/>
          </p:nvGrpSpPr>
          <p:grpSpPr>
            <a:xfrm>
              <a:off x="3289557" y="5313085"/>
              <a:ext cx="215365" cy="148122"/>
              <a:chOff x="2088688" y="5706465"/>
              <a:chExt cx="231327" cy="173160"/>
            </a:xfrm>
          </p:grpSpPr>
          <p:cxnSp>
            <p:nvCxnSpPr>
              <p:cNvPr id="183" name="Straight Connector 182"/>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84" name="Straight Connector 183"/>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53" name="Group 52"/>
            <p:cNvGrpSpPr/>
            <p:nvPr/>
          </p:nvGrpSpPr>
          <p:grpSpPr>
            <a:xfrm>
              <a:off x="3215363" y="5802664"/>
              <a:ext cx="477160" cy="369332"/>
              <a:chOff x="436072" y="2775150"/>
              <a:chExt cx="477160" cy="369332"/>
            </a:xfrm>
          </p:grpSpPr>
          <p:sp>
            <p:nvSpPr>
              <p:cNvPr id="185" name="Hexagon 184"/>
              <p:cNvSpPr/>
              <p:nvPr/>
            </p:nvSpPr>
            <p:spPr>
              <a:xfrm>
                <a:off x="436072" y="2840481"/>
                <a:ext cx="365760" cy="274320"/>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0" name="TextBox 49"/>
              <p:cNvSpPr txBox="1"/>
              <p:nvPr/>
            </p:nvSpPr>
            <p:spPr>
              <a:xfrm>
                <a:off x="471014" y="2775150"/>
                <a:ext cx="442218" cy="369332"/>
              </a:xfrm>
              <a:prstGeom prst="rect">
                <a:avLst/>
              </a:prstGeom>
              <a:noFill/>
            </p:spPr>
            <p:txBody>
              <a:bodyPr wrap="square" rtlCol="0">
                <a:spAutoFit/>
              </a:bodyPr>
              <a:lstStyle/>
              <a:p>
                <a:r>
                  <a:rPr lang="el-GR" dirty="0" smtClean="0"/>
                  <a:t>Σ</a:t>
                </a:r>
                <a:endParaRPr lang="en-US" dirty="0"/>
              </a:p>
            </p:txBody>
          </p:sp>
        </p:grpSp>
        <p:cxnSp>
          <p:nvCxnSpPr>
            <p:cNvPr id="186" name="Straight Connector 185"/>
            <p:cNvCxnSpPr/>
            <p:nvPr/>
          </p:nvCxnSpPr>
          <p:spPr>
            <a:xfrm>
              <a:off x="3076374" y="4106464"/>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187" name="Group 186"/>
            <p:cNvGrpSpPr/>
            <p:nvPr/>
          </p:nvGrpSpPr>
          <p:grpSpPr>
            <a:xfrm>
              <a:off x="3289557" y="5567068"/>
              <a:ext cx="215365" cy="148122"/>
              <a:chOff x="2088688" y="5706465"/>
              <a:chExt cx="231327" cy="173160"/>
            </a:xfrm>
          </p:grpSpPr>
          <p:cxnSp>
            <p:nvCxnSpPr>
              <p:cNvPr id="188" name="Straight Connector 187"/>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89" name="Straight Connector 188"/>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cxnSp>
          <p:nvCxnSpPr>
            <p:cNvPr id="64" name="Straight Connector 63"/>
            <p:cNvCxnSpPr/>
            <p:nvPr/>
          </p:nvCxnSpPr>
          <p:spPr>
            <a:xfrm>
              <a:off x="6783982" y="4846298"/>
              <a:ext cx="0" cy="1097280"/>
            </a:xfrm>
            <a:prstGeom prst="line">
              <a:avLst/>
            </a:prstGeom>
          </p:spPr>
          <p:style>
            <a:lnRef idx="1">
              <a:schemeClr val="dk1"/>
            </a:lnRef>
            <a:fillRef idx="0">
              <a:schemeClr val="dk1"/>
            </a:fillRef>
            <a:effectRef idx="0">
              <a:schemeClr val="dk1"/>
            </a:effectRef>
            <a:fontRef idx="minor">
              <a:schemeClr val="tx1"/>
            </a:fontRef>
          </p:style>
        </p:cxnSp>
        <p:grpSp>
          <p:nvGrpSpPr>
            <p:cNvPr id="193" name="Group 192"/>
            <p:cNvGrpSpPr/>
            <p:nvPr/>
          </p:nvGrpSpPr>
          <p:grpSpPr>
            <a:xfrm>
              <a:off x="6587328" y="5826017"/>
              <a:ext cx="397882" cy="326701"/>
              <a:chOff x="3304905" y="3897612"/>
              <a:chExt cx="621433" cy="586316"/>
            </a:xfrm>
          </p:grpSpPr>
          <p:sp>
            <p:nvSpPr>
              <p:cNvPr id="194" name="Oval 193"/>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5" name="TextBox 90"/>
              <p:cNvSpPr txBox="1"/>
              <p:nvPr/>
            </p:nvSpPr>
            <p:spPr>
              <a:xfrm>
                <a:off x="3380455" y="3897612"/>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LE</a:t>
                </a:r>
                <a:endParaRPr lang="en-US" sz="1200" dirty="0"/>
              </a:p>
            </p:txBody>
          </p:sp>
        </p:grpSp>
        <p:grpSp>
          <p:nvGrpSpPr>
            <p:cNvPr id="196" name="Group 195"/>
            <p:cNvGrpSpPr/>
            <p:nvPr/>
          </p:nvGrpSpPr>
          <p:grpSpPr>
            <a:xfrm>
              <a:off x="5833139" y="5855569"/>
              <a:ext cx="370398" cy="315091"/>
              <a:chOff x="3304905" y="3918448"/>
              <a:chExt cx="578507" cy="565480"/>
            </a:xfrm>
          </p:grpSpPr>
          <p:sp>
            <p:nvSpPr>
              <p:cNvPr id="197" name="Oval 19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8"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LT</a:t>
                </a:r>
                <a:endParaRPr lang="en-US" sz="1200" dirty="0"/>
              </a:p>
            </p:txBody>
          </p:sp>
        </p:grpSp>
        <p:grpSp>
          <p:nvGrpSpPr>
            <p:cNvPr id="199" name="Group 198"/>
            <p:cNvGrpSpPr/>
            <p:nvPr/>
          </p:nvGrpSpPr>
          <p:grpSpPr>
            <a:xfrm>
              <a:off x="5069632" y="5845167"/>
              <a:ext cx="453178" cy="325493"/>
              <a:chOff x="3278705" y="3899780"/>
              <a:chExt cx="707797" cy="584148"/>
            </a:xfrm>
          </p:grpSpPr>
          <p:sp>
            <p:nvSpPr>
              <p:cNvPr id="200" name="Oval 19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1" name="TextBox 90"/>
              <p:cNvSpPr txBox="1"/>
              <p:nvPr/>
            </p:nvSpPr>
            <p:spPr>
              <a:xfrm>
                <a:off x="3278705" y="3899780"/>
                <a:ext cx="707797"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LRC</a:t>
                </a:r>
                <a:endParaRPr lang="en-US" sz="1200" dirty="0"/>
              </a:p>
            </p:txBody>
          </p:sp>
        </p:grpSp>
        <p:cxnSp>
          <p:nvCxnSpPr>
            <p:cNvPr id="202" name="Straight Connector 201"/>
            <p:cNvCxnSpPr/>
            <p:nvPr/>
          </p:nvCxnSpPr>
          <p:spPr>
            <a:xfrm>
              <a:off x="6235675" y="5998161"/>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3" name="Straight Connector 202"/>
            <p:cNvCxnSpPr/>
            <p:nvPr/>
          </p:nvCxnSpPr>
          <p:spPr>
            <a:xfrm>
              <a:off x="5488266" y="6018369"/>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4" name="Straight Connector 203"/>
            <p:cNvCxnSpPr/>
            <p:nvPr/>
          </p:nvCxnSpPr>
          <p:spPr>
            <a:xfrm>
              <a:off x="3623367" y="6022248"/>
              <a:ext cx="14630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5" name="Straight Connector 204"/>
            <p:cNvCxnSpPr/>
            <p:nvPr/>
          </p:nvCxnSpPr>
          <p:spPr>
            <a:xfrm>
              <a:off x="2864932" y="5084330"/>
              <a:ext cx="0" cy="914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a:off x="2847774" y="5995172"/>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7" name="Straight Arrow Connector 206"/>
            <p:cNvCxnSpPr/>
            <p:nvPr/>
          </p:nvCxnSpPr>
          <p:spPr>
            <a:xfrm rot="5400000" flipH="1">
              <a:off x="5094553" y="6361859"/>
              <a:ext cx="35410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8" name="Straight Arrow Connector 207"/>
            <p:cNvCxnSpPr/>
            <p:nvPr/>
          </p:nvCxnSpPr>
          <p:spPr>
            <a:xfrm>
              <a:off x="2316713" y="4104369"/>
              <a:ext cx="35410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9" name="TextBox 208"/>
            <p:cNvSpPr txBox="1"/>
            <p:nvPr/>
          </p:nvSpPr>
          <p:spPr>
            <a:xfrm>
              <a:off x="1506353" y="3954138"/>
              <a:ext cx="1021977" cy="307777"/>
            </a:xfrm>
            <a:prstGeom prst="rect">
              <a:avLst/>
            </a:prstGeom>
            <a:noFill/>
          </p:spPr>
          <p:txBody>
            <a:bodyPr wrap="square" rtlCol="0">
              <a:spAutoFit/>
            </a:bodyPr>
            <a:lstStyle/>
            <a:p>
              <a:r>
                <a:rPr lang="en-US" sz="1400" dirty="0" smtClean="0"/>
                <a:t>set point</a:t>
              </a:r>
              <a:endParaRPr lang="en-US" sz="1400" dirty="0"/>
            </a:p>
          </p:txBody>
        </p:sp>
        <p:sp>
          <p:nvSpPr>
            <p:cNvPr id="210" name="TextBox 209"/>
            <p:cNvSpPr txBox="1"/>
            <p:nvPr/>
          </p:nvSpPr>
          <p:spPr>
            <a:xfrm>
              <a:off x="4351708" y="6313864"/>
              <a:ext cx="1021977" cy="307777"/>
            </a:xfrm>
            <a:prstGeom prst="rect">
              <a:avLst/>
            </a:prstGeom>
            <a:noFill/>
          </p:spPr>
          <p:txBody>
            <a:bodyPr wrap="square" rtlCol="0">
              <a:spAutoFit/>
            </a:bodyPr>
            <a:lstStyle/>
            <a:p>
              <a:r>
                <a:rPr lang="en-US" sz="1400" dirty="0" smtClean="0"/>
                <a:t>set point</a:t>
              </a:r>
              <a:endParaRPr lang="en-US" sz="1400" dirty="0"/>
            </a:p>
          </p:txBody>
        </p:sp>
        <p:cxnSp>
          <p:nvCxnSpPr>
            <p:cNvPr id="211" name="Straight Arrow Connector 210"/>
            <p:cNvCxnSpPr/>
            <p:nvPr/>
          </p:nvCxnSpPr>
          <p:spPr>
            <a:xfrm flipH="1" flipV="1">
              <a:off x="7886926" y="3919041"/>
              <a:ext cx="278971" cy="1975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12" name="TextBox 211"/>
                <p:cNvSpPr txBox="1"/>
                <p:nvPr/>
              </p:nvSpPr>
              <p:spPr>
                <a:xfrm>
                  <a:off x="8184096" y="3989822"/>
                  <a:ext cx="1452461" cy="397096"/>
                </a:xfrm>
                <a:prstGeom prst="rect">
                  <a:avLst/>
                </a:prstGeom>
                <a:noFill/>
              </p:spPr>
              <p:txBody>
                <a:bodyPr wrap="square" rtlCol="0">
                  <a:spAutoFit/>
                </a:bodyPr>
                <a:lstStyle/>
                <a:p>
                  <a:r>
                    <a:rPr lang="en-US" sz="1400" dirty="0" smtClean="0"/>
                    <a:t>Ratio set point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𝑅</m:t>
                          </m:r>
                        </m:num>
                        <m:den>
                          <m:r>
                            <a:rPr lang="en-US" sz="1400" b="0" i="1" smtClean="0">
                              <a:latin typeface="Cambria Math" panose="02040503050406030204" pitchFamily="18" charset="0"/>
                            </a:rPr>
                            <m:t>𝑃</m:t>
                          </m:r>
                        </m:den>
                      </m:f>
                    </m:oMath>
                  </a14:m>
                  <a:endParaRPr lang="en-US" sz="1400" dirty="0"/>
                </a:p>
              </p:txBody>
            </p:sp>
          </mc:Choice>
          <mc:Fallback>
            <p:sp>
              <p:nvSpPr>
                <p:cNvPr id="212" name="TextBox 211"/>
                <p:cNvSpPr txBox="1">
                  <a:spLocks noRot="1" noChangeAspect="1" noMove="1" noResize="1" noEditPoints="1" noAdjustHandles="1" noChangeArrowheads="1" noChangeShapeType="1" noTextEdit="1"/>
                </p:cNvSpPr>
                <p:nvPr/>
              </p:nvSpPr>
              <p:spPr>
                <a:xfrm>
                  <a:off x="8184096" y="3989822"/>
                  <a:ext cx="1452461" cy="397096"/>
                </a:xfrm>
                <a:prstGeom prst="rect">
                  <a:avLst/>
                </a:prstGeom>
                <a:blipFill>
                  <a:blip r:embed="rId3"/>
                  <a:stretch>
                    <a:fillRect l="-1255" b="-6154"/>
                  </a:stretch>
                </a:blipFill>
              </p:spPr>
              <p:txBody>
                <a:bodyPr/>
                <a:lstStyle/>
                <a:p>
                  <a:r>
                    <a:rPr lang="en-US">
                      <a:noFill/>
                    </a:rPr>
                    <a:t> </a:t>
                  </a:r>
                </a:p>
              </p:txBody>
            </p:sp>
          </mc:Fallback>
        </mc:AlternateContent>
      </p:grpSp>
    </p:spTree>
    <p:extLst>
      <p:ext uri="{BB962C8B-B14F-4D97-AF65-F5344CB8AC3E}">
        <p14:creationId xmlns:p14="http://schemas.microsoft.com/office/powerpoint/2010/main" val="80032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4</a:t>
            </a:fld>
            <a:endParaRPr lang="en-US"/>
          </a:p>
        </p:txBody>
      </p:sp>
      <p:sp>
        <p:nvSpPr>
          <p:cNvPr id="3" name="Rectangle 2"/>
          <p:cNvSpPr/>
          <p:nvPr/>
        </p:nvSpPr>
        <p:spPr>
          <a:xfrm>
            <a:off x="522512" y="174602"/>
            <a:ext cx="10729687" cy="1938992"/>
          </a:xfrm>
          <a:prstGeom prst="rect">
            <a:avLst/>
          </a:prstGeom>
        </p:spPr>
        <p:txBody>
          <a:bodyPr wrap="square">
            <a:spAutoFit/>
          </a:bodyPr>
          <a:lstStyle/>
          <a:p>
            <a:pPr>
              <a:lnSpc>
                <a:spcPct val="150000"/>
              </a:lnSpc>
              <a:spcBef>
                <a:spcPct val="50000"/>
              </a:spcBef>
            </a:pPr>
            <a:r>
              <a:rPr lang="en-US" altLang="en-US" sz="2000" dirty="0">
                <a:latin typeface="Times New Roman" panose="02020603050405020304" pitchFamily="18" charset="0"/>
                <a:cs typeface="Times New Roman" panose="02020603050405020304" pitchFamily="18" charset="0"/>
              </a:rPr>
              <a:t>A </a:t>
            </a:r>
            <a:r>
              <a:rPr lang="en-US" altLang="en-US" sz="2000" b="1" dirty="0">
                <a:solidFill>
                  <a:srgbClr val="FF0000"/>
                </a:solidFill>
                <a:latin typeface="Times New Roman" panose="02020603050405020304" pitchFamily="18" charset="0"/>
                <a:cs typeface="Times New Roman" panose="02020603050405020304" pitchFamily="18" charset="0"/>
              </a:rPr>
              <a:t>feedback loop </a:t>
            </a:r>
            <a:r>
              <a:rPr lang="en-US" altLang="en-US" sz="2000" dirty="0">
                <a:latin typeface="Times New Roman" panose="02020603050405020304" pitchFamily="18" charset="0"/>
                <a:cs typeface="Times New Roman" panose="02020603050405020304" pitchFamily="18" charset="0"/>
              </a:rPr>
              <a:t>measures a process variable and sends the measurement to a </a:t>
            </a:r>
            <a:r>
              <a:rPr lang="en-US" altLang="en-US" sz="2000" dirty="0" smtClean="0">
                <a:latin typeface="Times New Roman" panose="02020603050405020304" pitchFamily="18" charset="0"/>
                <a:cs typeface="Times New Roman" panose="02020603050405020304" pitchFamily="18" charset="0"/>
              </a:rPr>
              <a:t>controller </a:t>
            </a:r>
            <a:r>
              <a:rPr lang="en-US" altLang="en-US" sz="2000" dirty="0">
                <a:latin typeface="Times New Roman" panose="02020603050405020304" pitchFamily="18" charset="0"/>
                <a:cs typeface="Times New Roman" panose="02020603050405020304" pitchFamily="18" charset="0"/>
              </a:rPr>
              <a:t>for comparison to set point. If the process variable is not at set point, </a:t>
            </a:r>
            <a:r>
              <a:rPr lang="en-US" altLang="en-US" sz="2000" dirty="0" smtClean="0">
                <a:latin typeface="Times New Roman" panose="02020603050405020304" pitchFamily="18" charset="0"/>
                <a:cs typeface="Times New Roman" panose="02020603050405020304" pitchFamily="18" charset="0"/>
              </a:rPr>
              <a:t> control </a:t>
            </a:r>
            <a:r>
              <a:rPr lang="en-US" altLang="en-US" sz="2000" dirty="0">
                <a:latin typeface="Times New Roman" panose="02020603050405020304" pitchFamily="18" charset="0"/>
                <a:cs typeface="Times New Roman" panose="02020603050405020304" pitchFamily="18" charset="0"/>
              </a:rPr>
              <a:t>action is taken to return the process variable to set point</a:t>
            </a:r>
            <a:r>
              <a:rPr lang="en-US" altLang="en-US" sz="2000" dirty="0" smtClean="0">
                <a:latin typeface="Times New Roman" panose="02020603050405020304" pitchFamily="18" charset="0"/>
                <a:cs typeface="Times New Roman" panose="02020603050405020304" pitchFamily="18" charset="0"/>
              </a:rPr>
              <a:t>.</a:t>
            </a:r>
            <a:r>
              <a:rPr lang="en-US" altLang="en-US" sz="2000" dirty="0">
                <a:latin typeface="Times New Roman" panose="02020603050405020304" pitchFamily="18" charset="0"/>
                <a:cs typeface="Times New Roman" panose="02020603050405020304" pitchFamily="18" charset="0"/>
              </a:rPr>
              <a:t> This control scheme does not take into consideration any of the other variables in the process</a:t>
            </a:r>
          </a:p>
        </p:txBody>
      </p:sp>
      <p:sp>
        <p:nvSpPr>
          <p:cNvPr id="4" name="TextBox 3"/>
          <p:cNvSpPr txBox="1"/>
          <p:nvPr/>
        </p:nvSpPr>
        <p:spPr>
          <a:xfrm>
            <a:off x="522512" y="2248241"/>
            <a:ext cx="10972802" cy="1323439"/>
          </a:xfrm>
          <a:prstGeom prst="rect">
            <a:avLst/>
          </a:prstGeom>
          <a:noFill/>
        </p:spPr>
        <p:txBody>
          <a:bodyPr wrap="square" rtlCol="0">
            <a:spAutoFit/>
          </a:bodyPr>
          <a:lstStyle/>
          <a:p>
            <a:r>
              <a:rPr lang="en-US" sz="2000" b="1" u="sng" dirty="0" smtClean="0">
                <a:solidFill>
                  <a:srgbClr val="0070C0"/>
                </a:solidFill>
                <a:latin typeface="Times New Roman" panose="02020603050405020304" pitchFamily="18" charset="0"/>
                <a:cs typeface="Times New Roman" panose="02020603050405020304" pitchFamily="18" charset="0"/>
              </a:rPr>
              <a:t>Advantages </a:t>
            </a:r>
            <a:r>
              <a:rPr lang="en-US" sz="2000" b="1" dirty="0" smtClean="0">
                <a:solidFill>
                  <a:srgbClr val="0070C0"/>
                </a:solidFill>
                <a:latin typeface="Times New Roman" panose="02020603050405020304" pitchFamily="18" charset="0"/>
                <a:cs typeface="Times New Roman" panose="02020603050405020304" pitchFamily="18" charset="0"/>
              </a:rPr>
              <a:t>:</a:t>
            </a:r>
          </a:p>
          <a:p>
            <a:r>
              <a:rPr lang="en-US" sz="2000" b="1" dirty="0" smtClean="0">
                <a:latin typeface="Times New Roman" panose="02020603050405020304" pitchFamily="18" charset="0"/>
                <a:cs typeface="Times New Roman" panose="02020603050405020304" pitchFamily="18" charset="0"/>
              </a:rPr>
              <a:t> </a:t>
            </a:r>
          </a:p>
          <a:p>
            <a:r>
              <a:rPr lang="en-US" sz="2000" dirty="0" smtClean="0">
                <a:latin typeface="Times New Roman" panose="02020603050405020304" pitchFamily="18" charset="0"/>
                <a:cs typeface="Times New Roman" panose="02020603050405020304" pitchFamily="18" charset="0"/>
              </a:rPr>
              <a:t>1- </a:t>
            </a:r>
            <a:r>
              <a:rPr lang="en-US" altLang="en-US" sz="2000" dirty="0" smtClean="0">
                <a:latin typeface="Times New Roman" panose="02020603050405020304" pitchFamily="18" charset="0"/>
                <a:cs typeface="Times New Roman" panose="02020603050405020304" pitchFamily="18" charset="0"/>
              </a:rPr>
              <a:t>One </a:t>
            </a:r>
            <a:r>
              <a:rPr lang="en-US" altLang="en-US" sz="2000" dirty="0">
                <a:latin typeface="Times New Roman" panose="02020603050405020304" pitchFamily="18" charset="0"/>
                <a:cs typeface="Times New Roman" panose="02020603050405020304" pitchFamily="18" charset="0"/>
              </a:rPr>
              <a:t>of the simplest process control schemes</a:t>
            </a:r>
            <a:r>
              <a:rPr lang="en-US" altLang="en-US" sz="2000" dirty="0" smtClean="0">
                <a:latin typeface="Times New Roman" panose="02020603050405020304" pitchFamily="18" charset="0"/>
                <a:cs typeface="Times New Roman" panose="02020603050405020304" pitchFamily="18" charset="0"/>
              </a:rPr>
              <a:t>.</a:t>
            </a:r>
          </a:p>
          <a:p>
            <a:endParaRPr lang="en-US" altLang="en-US" sz="2000" dirty="0" smtClean="0">
              <a:latin typeface="Times New Roman" panose="02020603050405020304" pitchFamily="18" charset="0"/>
              <a:cs typeface="Times New Roman" panose="02020603050405020304" pitchFamily="18" charset="0"/>
            </a:endParaRPr>
          </a:p>
        </p:txBody>
      </p:sp>
      <p:sp>
        <p:nvSpPr>
          <p:cNvPr id="5" name="Rectangle 4"/>
          <p:cNvSpPr/>
          <p:nvPr/>
        </p:nvSpPr>
        <p:spPr>
          <a:xfrm>
            <a:off x="522512" y="3420933"/>
            <a:ext cx="6313717" cy="400110"/>
          </a:xfrm>
          <a:prstGeom prst="rect">
            <a:avLst/>
          </a:prstGeom>
        </p:spPr>
        <p:txBody>
          <a:bodyPr wrap="square">
            <a:spAutoFit/>
          </a:bodyPr>
          <a:lstStyle/>
          <a:p>
            <a:pPr algn="just">
              <a:spcBef>
                <a:spcPct val="50000"/>
              </a:spcBef>
            </a:pPr>
            <a:r>
              <a:rPr lang="en-US" altLang="en-US" sz="2000" dirty="0">
                <a:latin typeface="Times New Roman" panose="02020603050405020304" pitchFamily="18" charset="0"/>
                <a:cs typeface="Times New Roman" panose="02020603050405020304" pitchFamily="18" charset="0"/>
              </a:rPr>
              <a:t>2</a:t>
            </a:r>
            <a:r>
              <a:rPr lang="en-US" altLang="en-US" sz="2000" dirty="0" smtClean="0">
                <a:latin typeface="Times New Roman" panose="02020603050405020304" pitchFamily="18" charset="0"/>
                <a:cs typeface="Times New Roman" panose="02020603050405020304" pitchFamily="18" charset="0"/>
              </a:rPr>
              <a:t>- It is commonly </a:t>
            </a:r>
            <a:r>
              <a:rPr lang="en-US" altLang="en-US" sz="2000" dirty="0">
                <a:latin typeface="Times New Roman" panose="02020603050405020304" pitchFamily="18" charset="0"/>
                <a:cs typeface="Times New Roman" panose="02020603050405020304" pitchFamily="18" charset="0"/>
              </a:rPr>
              <a:t>used in the process control industry.</a:t>
            </a:r>
          </a:p>
        </p:txBody>
      </p:sp>
      <p:sp>
        <p:nvSpPr>
          <p:cNvPr id="6" name="Rectangle 5"/>
          <p:cNvSpPr/>
          <p:nvPr/>
        </p:nvSpPr>
        <p:spPr>
          <a:xfrm>
            <a:off x="551540" y="4011546"/>
            <a:ext cx="6313717" cy="400110"/>
          </a:xfrm>
          <a:prstGeom prst="rect">
            <a:avLst/>
          </a:prstGeom>
        </p:spPr>
        <p:txBody>
          <a:bodyPr wrap="square">
            <a:spAutoFit/>
          </a:bodyPr>
          <a:lstStyle/>
          <a:p>
            <a:r>
              <a:rPr lang="en-US" altLang="en-US" sz="2000" dirty="0" smtClean="0">
                <a:latin typeface="Times New Roman" panose="02020603050405020304" pitchFamily="18" charset="0"/>
                <a:cs typeface="Times New Roman" panose="02020603050405020304" pitchFamily="18" charset="0"/>
              </a:rPr>
              <a:t>3- It is </a:t>
            </a:r>
            <a:r>
              <a:rPr lang="en-US" altLang="en-US" sz="2000" dirty="0">
                <a:latin typeface="Times New Roman" panose="02020603050405020304" pitchFamily="18" charset="0"/>
                <a:cs typeface="Times New Roman" panose="02020603050405020304" pitchFamily="18" charset="0"/>
              </a:rPr>
              <a:t>that directly controls the desired process </a:t>
            </a:r>
            <a:r>
              <a:rPr lang="en-US" altLang="en-US" sz="2000" dirty="0" smtClean="0">
                <a:latin typeface="Times New Roman" panose="02020603050405020304" pitchFamily="18" charset="0"/>
                <a:cs typeface="Times New Roman" panose="02020603050405020304" pitchFamily="18" charset="0"/>
              </a:rPr>
              <a:t>variable</a:t>
            </a:r>
            <a:endParaRPr lang="en-US" sz="2000" dirty="0">
              <a:latin typeface="Times New Roman" panose="02020603050405020304" pitchFamily="18" charset="0"/>
              <a:cs typeface="Times New Roman" panose="02020603050405020304" pitchFamily="18" charset="0"/>
            </a:endParaRPr>
          </a:p>
        </p:txBody>
      </p:sp>
      <p:sp>
        <p:nvSpPr>
          <p:cNvPr id="7" name="Rectangle 6"/>
          <p:cNvSpPr/>
          <p:nvPr/>
        </p:nvSpPr>
        <p:spPr>
          <a:xfrm>
            <a:off x="489856" y="5180844"/>
            <a:ext cx="10863944" cy="707886"/>
          </a:xfrm>
          <a:prstGeom prst="rect">
            <a:avLst/>
          </a:prstGeom>
        </p:spPr>
        <p:txBody>
          <a:bodyPr wrap="square">
            <a:spAutoFit/>
          </a:bodyPr>
          <a:lstStyle/>
          <a:p>
            <a:pPr algn="just">
              <a:spcBef>
                <a:spcPct val="50000"/>
              </a:spcBef>
            </a:pPr>
            <a:r>
              <a:rPr lang="en-US" altLang="en-US" sz="2000" dirty="0" smtClean="0">
                <a:latin typeface="Times New Roman" panose="02020603050405020304" pitchFamily="18" charset="0"/>
                <a:cs typeface="Times New Roman" panose="02020603050405020304" pitchFamily="18" charset="0"/>
              </a:rPr>
              <a:t>The </a:t>
            </a:r>
            <a:r>
              <a:rPr lang="en-US" altLang="en-US" sz="2000" dirty="0">
                <a:latin typeface="Times New Roman" panose="02020603050405020304" pitchFamily="18" charset="0"/>
                <a:cs typeface="Times New Roman" panose="02020603050405020304" pitchFamily="18" charset="0"/>
              </a:rPr>
              <a:t>disadvantage of feedback loops is that </a:t>
            </a:r>
            <a:r>
              <a:rPr lang="en-US" altLang="en-US" sz="2000" dirty="0" smtClean="0">
                <a:latin typeface="Times New Roman" panose="02020603050405020304" pitchFamily="18" charset="0"/>
                <a:cs typeface="Times New Roman" panose="02020603050405020304" pitchFamily="18" charset="0"/>
              </a:rPr>
              <a:t>it takes some time in order that the controlled variable reaches the set point.</a:t>
            </a:r>
            <a:endParaRPr lang="en-US" altLang="en-US" dirty="0"/>
          </a:p>
        </p:txBody>
      </p:sp>
      <p:sp>
        <p:nvSpPr>
          <p:cNvPr id="8" name="Rectangle 7"/>
          <p:cNvSpPr/>
          <p:nvPr/>
        </p:nvSpPr>
        <p:spPr>
          <a:xfrm>
            <a:off x="551540" y="4596195"/>
            <a:ext cx="1814920" cy="400110"/>
          </a:xfrm>
          <a:prstGeom prst="rect">
            <a:avLst/>
          </a:prstGeom>
        </p:spPr>
        <p:txBody>
          <a:bodyPr wrap="none">
            <a:spAutoFit/>
          </a:bodyPr>
          <a:lstStyle/>
          <a:p>
            <a:r>
              <a:rPr lang="en-US" sz="2000" b="1" u="sng" dirty="0" smtClean="0">
                <a:solidFill>
                  <a:srgbClr val="0070C0"/>
                </a:solidFill>
                <a:latin typeface="Times New Roman" panose="02020603050405020304" pitchFamily="18" charset="0"/>
                <a:cs typeface="Times New Roman" panose="02020603050405020304" pitchFamily="18" charset="0"/>
              </a:rPr>
              <a:t>Disadvantage </a:t>
            </a:r>
            <a:r>
              <a:rPr lang="en-US" sz="2000" b="1" u="sng" dirty="0">
                <a:solidFill>
                  <a:srgbClr val="0070C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468845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931236" y="6296892"/>
            <a:ext cx="422564" cy="424584"/>
          </a:xfrm>
        </p:spPr>
        <p:txBody>
          <a:bodyPr/>
          <a:lstStyle/>
          <a:p>
            <a:fld id="{C1227082-9623-4AB1-B9BE-6FF402288CC8}" type="slidenum">
              <a:rPr lang="en-US" smtClean="0"/>
              <a:t>40</a:t>
            </a:fld>
            <a:endParaRPr lang="en-US" dirty="0"/>
          </a:p>
        </p:txBody>
      </p:sp>
      <p:grpSp>
        <p:nvGrpSpPr>
          <p:cNvPr id="250" name="Group 249"/>
          <p:cNvGrpSpPr/>
          <p:nvPr/>
        </p:nvGrpSpPr>
        <p:grpSpPr>
          <a:xfrm>
            <a:off x="2166518" y="738764"/>
            <a:ext cx="7366917" cy="5203385"/>
            <a:chOff x="1540876" y="177290"/>
            <a:chExt cx="7366917" cy="5203385"/>
          </a:xfrm>
        </p:grpSpPr>
        <p:sp>
          <p:nvSpPr>
            <p:cNvPr id="10" name="TextBox 37"/>
            <p:cNvSpPr txBox="1"/>
            <p:nvPr/>
          </p:nvSpPr>
          <p:spPr>
            <a:xfrm>
              <a:off x="3171279" y="4644107"/>
              <a:ext cx="1269345" cy="2743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Times New Roman" panose="02020603050405020304" pitchFamily="18" charset="0"/>
                </a:rPr>
                <a:t>Cooling </a:t>
              </a:r>
              <a:r>
                <a:rPr lang="en-US" sz="1200" kern="1200" dirty="0" smtClean="0">
                  <a:solidFill>
                    <a:srgbClr val="000000"/>
                  </a:solidFill>
                  <a:effectLst/>
                  <a:latin typeface="Times New Roman" panose="02020603050405020304" pitchFamily="18" charset="0"/>
                  <a:ea typeface="Times New Roman" panose="02020603050405020304" pitchFamily="18" charset="0"/>
                </a:rPr>
                <a:t>water in</a:t>
              </a:r>
            </a:p>
          </p:txBody>
        </p:sp>
        <p:sp>
          <p:nvSpPr>
            <p:cNvPr id="11" name="Arc 10"/>
            <p:cNvSpPr/>
            <p:nvPr/>
          </p:nvSpPr>
          <p:spPr>
            <a:xfrm rot="19196565">
              <a:off x="5330206" y="3075330"/>
              <a:ext cx="1367617" cy="1520116"/>
            </a:xfrm>
            <a:prstGeom prst="arc">
              <a:avLst>
                <a:gd name="adj1" fmla="val 15822097"/>
                <a:gd name="adj2" fmla="val 2098971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cxnSp>
          <p:nvCxnSpPr>
            <p:cNvPr id="12" name="Straight Connector 11"/>
            <p:cNvCxnSpPr/>
            <p:nvPr/>
          </p:nvCxnSpPr>
          <p:spPr>
            <a:xfrm>
              <a:off x="6445749" y="3345577"/>
              <a:ext cx="0" cy="10099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469582" y="3345577"/>
              <a:ext cx="0" cy="10099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466980" y="4360767"/>
              <a:ext cx="979174" cy="9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6027353" y="3793918"/>
              <a:ext cx="175833" cy="1028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sp>
          <p:nvSpPr>
            <p:cNvPr id="59" name="Oval 58"/>
            <p:cNvSpPr/>
            <p:nvPr/>
          </p:nvSpPr>
          <p:spPr>
            <a:xfrm>
              <a:off x="5857541" y="3793919"/>
              <a:ext cx="175833" cy="10282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cxnSp>
          <p:nvCxnSpPr>
            <p:cNvPr id="60" name="Straight Connector 59"/>
            <p:cNvCxnSpPr/>
            <p:nvPr/>
          </p:nvCxnSpPr>
          <p:spPr>
            <a:xfrm>
              <a:off x="6026582" y="2550420"/>
              <a:ext cx="0" cy="12905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492747" y="3646108"/>
              <a:ext cx="120090" cy="30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5614683" y="3646108"/>
              <a:ext cx="110547" cy="30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5724967" y="3646108"/>
              <a:ext cx="120090" cy="30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flipV="1">
              <a:off x="5844857" y="3642956"/>
              <a:ext cx="110548" cy="30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5957728" y="3642956"/>
              <a:ext cx="120090" cy="30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6079664" y="3642956"/>
              <a:ext cx="110547" cy="30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6189948" y="3642956"/>
              <a:ext cx="120090" cy="30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flipV="1">
              <a:off x="6309838" y="3639803"/>
              <a:ext cx="110548" cy="301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445749" y="3365369"/>
              <a:ext cx="15460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5312373" y="3365369"/>
              <a:ext cx="15460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5312373" y="3319075"/>
              <a:ext cx="15460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6445749" y="3319075"/>
              <a:ext cx="154606"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5312373" y="3567901"/>
              <a:ext cx="0" cy="1004099"/>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6611744" y="3567901"/>
              <a:ext cx="0" cy="1004099"/>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flipV="1">
              <a:off x="5312373" y="4572000"/>
              <a:ext cx="1288386"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5312373" y="3567901"/>
              <a:ext cx="154607" cy="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6457137" y="3567901"/>
              <a:ext cx="154607"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V="1">
              <a:off x="3773524" y="4282061"/>
              <a:ext cx="106391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6996732" y="3787207"/>
              <a:ext cx="46381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6326771" y="4201745"/>
              <a:ext cx="113378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7"/>
            <p:cNvSpPr txBox="1"/>
            <p:nvPr/>
          </p:nvSpPr>
          <p:spPr>
            <a:xfrm>
              <a:off x="7494635" y="4061207"/>
              <a:ext cx="141315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Product (detergent)</a:t>
              </a:r>
              <a:endParaRPr lang="en-US" sz="1200" dirty="0">
                <a:effectLst/>
                <a:latin typeface="Times New Roman" panose="02020603050405020304" pitchFamily="18" charset="0"/>
                <a:ea typeface="Times New Roman" panose="02020603050405020304" pitchFamily="18" charset="0"/>
              </a:endParaRPr>
            </a:p>
          </p:txBody>
        </p:sp>
        <p:sp>
          <p:nvSpPr>
            <p:cNvPr id="32" name="TextBox 37"/>
            <p:cNvSpPr txBox="1"/>
            <p:nvPr/>
          </p:nvSpPr>
          <p:spPr>
            <a:xfrm>
              <a:off x="6179518" y="3718850"/>
              <a:ext cx="240546"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b="1" kern="1200" dirty="0" smtClean="0">
                  <a:solidFill>
                    <a:srgbClr val="000000"/>
                  </a:solidFill>
                  <a:effectLst/>
                  <a:latin typeface="Times New Roman" panose="02020603050405020304" pitchFamily="18" charset="0"/>
                  <a:ea typeface="Times New Roman" panose="02020603050405020304" pitchFamily="18" charset="0"/>
                </a:rPr>
                <a:t>T</a:t>
              </a:r>
              <a:endParaRPr lang="en-US" sz="1200" b="1" dirty="0">
                <a:effectLst/>
                <a:latin typeface="Times New Roman" panose="02020603050405020304" pitchFamily="18" charset="0"/>
                <a:ea typeface="Times New Roman" panose="02020603050405020304" pitchFamily="18" charset="0"/>
              </a:endParaRPr>
            </a:p>
          </p:txBody>
        </p:sp>
        <p:sp>
          <p:nvSpPr>
            <p:cNvPr id="33" name="TextBox 37"/>
            <p:cNvSpPr txBox="1"/>
            <p:nvPr/>
          </p:nvSpPr>
          <p:spPr>
            <a:xfrm>
              <a:off x="5515777" y="3971811"/>
              <a:ext cx="756225"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Reactor</a:t>
              </a:r>
              <a:endParaRPr lang="en-US" sz="1200" dirty="0">
                <a:effectLst/>
                <a:latin typeface="Times New Roman" panose="02020603050405020304" pitchFamily="18" charset="0"/>
                <a:ea typeface="Times New Roman" panose="02020603050405020304" pitchFamily="18" charset="0"/>
              </a:endParaRPr>
            </a:p>
          </p:txBody>
        </p:sp>
        <p:cxnSp>
          <p:nvCxnSpPr>
            <p:cNvPr id="34" name="Straight Connector 33"/>
            <p:cNvCxnSpPr/>
            <p:nvPr/>
          </p:nvCxnSpPr>
          <p:spPr>
            <a:xfrm flipV="1">
              <a:off x="2401732" y="2196225"/>
              <a:ext cx="338328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5775322" y="2196225"/>
              <a:ext cx="0" cy="84166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2972592" y="3009285"/>
              <a:ext cx="25603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5549326" y="2991035"/>
              <a:ext cx="0" cy="18288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V="1">
              <a:off x="4297986" y="1854310"/>
              <a:ext cx="164592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924594" y="1859561"/>
              <a:ext cx="0" cy="117832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0" name="TextBox 56"/>
            <p:cNvSpPr txBox="1"/>
            <p:nvPr/>
          </p:nvSpPr>
          <p:spPr>
            <a:xfrm>
              <a:off x="3892711" y="1660030"/>
              <a:ext cx="279270"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Times New Roman" panose="02020603050405020304" pitchFamily="18" charset="0"/>
                  <a:cs typeface="Times New Roman" panose="02020603050405020304" pitchFamily="18" charset="0"/>
                </a:rPr>
                <a:t>A</a:t>
              </a:r>
              <a:endParaRPr lang="en-US" sz="1200" dirty="0">
                <a:latin typeface="Times New Roman" panose="02020603050405020304" pitchFamily="18" charset="0"/>
                <a:cs typeface="Times New Roman" panose="02020603050405020304" pitchFamily="18" charset="0"/>
              </a:endParaRPr>
            </a:p>
          </p:txBody>
        </p:sp>
        <p:sp>
          <p:nvSpPr>
            <p:cNvPr id="41" name="TextBox 57"/>
            <p:cNvSpPr txBox="1"/>
            <p:nvPr/>
          </p:nvSpPr>
          <p:spPr>
            <a:xfrm>
              <a:off x="2138716" y="2209352"/>
              <a:ext cx="279270"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Times New Roman" panose="02020603050405020304" pitchFamily="18" charset="0"/>
                  <a:cs typeface="Times New Roman" panose="02020603050405020304" pitchFamily="18" charset="0"/>
                </a:rPr>
                <a:t>B</a:t>
              </a:r>
              <a:endParaRPr lang="en-US" sz="1200" dirty="0">
                <a:latin typeface="Times New Roman" panose="02020603050405020304" pitchFamily="18" charset="0"/>
                <a:cs typeface="Times New Roman" panose="02020603050405020304" pitchFamily="18" charset="0"/>
              </a:endParaRPr>
            </a:p>
          </p:txBody>
        </p:sp>
        <p:sp>
          <p:nvSpPr>
            <p:cNvPr id="42" name="TextBox 56"/>
            <p:cNvSpPr txBox="1"/>
            <p:nvPr/>
          </p:nvSpPr>
          <p:spPr>
            <a:xfrm>
              <a:off x="2980875" y="2739260"/>
              <a:ext cx="279270"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Times New Roman" panose="02020603050405020304" pitchFamily="18" charset="0"/>
                  <a:cs typeface="Times New Roman" panose="02020603050405020304" pitchFamily="18" charset="0"/>
                </a:rPr>
                <a:t>C</a:t>
              </a:r>
              <a:endParaRPr lang="en-US" sz="1200" dirty="0">
                <a:latin typeface="Times New Roman" panose="02020603050405020304" pitchFamily="18" charset="0"/>
                <a:cs typeface="Times New Roman" panose="02020603050405020304" pitchFamily="18" charset="0"/>
              </a:endParaRPr>
            </a:p>
          </p:txBody>
        </p:sp>
        <p:cxnSp>
          <p:nvCxnSpPr>
            <p:cNvPr id="43" name="Straight Arrow Connector 42"/>
            <p:cNvCxnSpPr/>
            <p:nvPr/>
          </p:nvCxnSpPr>
          <p:spPr>
            <a:xfrm flipH="1">
              <a:off x="5615987" y="3654897"/>
              <a:ext cx="0" cy="68330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4" name="TextBox 56"/>
            <p:cNvSpPr txBox="1"/>
            <p:nvPr/>
          </p:nvSpPr>
          <p:spPr>
            <a:xfrm>
              <a:off x="5612358" y="3718207"/>
              <a:ext cx="279270"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Times New Roman" panose="02020603050405020304" pitchFamily="18" charset="0"/>
                  <a:cs typeface="Times New Roman" panose="02020603050405020304" pitchFamily="18" charset="0"/>
                </a:rPr>
                <a:t>h</a:t>
              </a:r>
              <a:endParaRPr lang="en-US" sz="1200" dirty="0">
                <a:latin typeface="Times New Roman" panose="02020603050405020304" pitchFamily="18" charset="0"/>
                <a:cs typeface="Times New Roman" panose="02020603050405020304" pitchFamily="18" charset="0"/>
              </a:endParaRPr>
            </a:p>
          </p:txBody>
        </p:sp>
        <p:sp>
          <p:nvSpPr>
            <p:cNvPr id="45" name="TextBox 37"/>
            <p:cNvSpPr txBox="1"/>
            <p:nvPr/>
          </p:nvSpPr>
          <p:spPr>
            <a:xfrm>
              <a:off x="7468376" y="3624552"/>
              <a:ext cx="1368003"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Times New Roman" panose="02020603050405020304" pitchFamily="18" charset="0"/>
                </a:rPr>
                <a:t>Cooling </a:t>
              </a:r>
              <a:r>
                <a:rPr lang="en-US" sz="1200" kern="1200" dirty="0" smtClean="0">
                  <a:solidFill>
                    <a:srgbClr val="000000"/>
                  </a:solidFill>
                  <a:effectLst/>
                  <a:latin typeface="Times New Roman" panose="02020603050405020304" pitchFamily="18" charset="0"/>
                  <a:ea typeface="Times New Roman" panose="02020603050405020304" pitchFamily="18" charset="0"/>
                </a:rPr>
                <a:t>water out</a:t>
              </a:r>
            </a:p>
          </p:txBody>
        </p:sp>
        <p:sp>
          <p:nvSpPr>
            <p:cNvPr id="7" name="TextBox 37"/>
            <p:cNvSpPr txBox="1"/>
            <p:nvPr/>
          </p:nvSpPr>
          <p:spPr>
            <a:xfrm>
              <a:off x="3506433" y="2752368"/>
              <a:ext cx="1013186"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Sulfonic acid</a:t>
              </a:r>
              <a:endParaRPr lang="en-US" sz="1200" dirty="0">
                <a:effectLst/>
                <a:latin typeface="Times New Roman" panose="02020603050405020304" pitchFamily="18" charset="0"/>
                <a:ea typeface="Times New Roman" panose="02020603050405020304" pitchFamily="18" charset="0"/>
              </a:endParaRPr>
            </a:p>
          </p:txBody>
        </p:sp>
        <p:sp>
          <p:nvSpPr>
            <p:cNvPr id="8" name="TextBox 37"/>
            <p:cNvSpPr txBox="1"/>
            <p:nvPr/>
          </p:nvSpPr>
          <p:spPr>
            <a:xfrm>
              <a:off x="1868435" y="1907821"/>
              <a:ext cx="639429"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NaOH</a:t>
              </a:r>
              <a:endParaRPr lang="en-US" sz="1200" dirty="0">
                <a:effectLst/>
                <a:latin typeface="Times New Roman" panose="02020603050405020304" pitchFamily="18" charset="0"/>
                <a:ea typeface="Times New Roman" panose="02020603050405020304" pitchFamily="18" charset="0"/>
              </a:endParaRPr>
            </a:p>
          </p:txBody>
        </p:sp>
        <p:sp>
          <p:nvSpPr>
            <p:cNvPr id="9" name="TextBox 37"/>
            <p:cNvSpPr txBox="1"/>
            <p:nvPr/>
          </p:nvSpPr>
          <p:spPr>
            <a:xfrm>
              <a:off x="3964431" y="1563276"/>
              <a:ext cx="667110"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Water</a:t>
              </a:r>
              <a:endParaRPr lang="en-US" sz="1200" dirty="0">
                <a:effectLst/>
                <a:latin typeface="Times New Roman" panose="02020603050405020304" pitchFamily="18" charset="0"/>
                <a:ea typeface="Times New Roman" panose="02020603050405020304" pitchFamily="18" charset="0"/>
              </a:endParaRPr>
            </a:p>
          </p:txBody>
        </p:sp>
        <p:cxnSp>
          <p:nvCxnSpPr>
            <p:cNvPr id="62" name="Straight Connector 61"/>
            <p:cNvCxnSpPr/>
            <p:nvPr/>
          </p:nvCxnSpPr>
          <p:spPr>
            <a:xfrm>
              <a:off x="6606207" y="3750525"/>
              <a:ext cx="398765"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a:off x="6606207" y="3809698"/>
              <a:ext cx="398765"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4910867" y="4228832"/>
              <a:ext cx="398765"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a:off x="4910867" y="4288005"/>
              <a:ext cx="398765"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72" name="TextBox 37"/>
            <p:cNvSpPr txBox="1"/>
            <p:nvPr/>
          </p:nvSpPr>
          <p:spPr>
            <a:xfrm>
              <a:off x="6766350" y="4307617"/>
              <a:ext cx="1015930" cy="16997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pH</a:t>
              </a:r>
              <a:endParaRPr lang="en-US" sz="1200" dirty="0">
                <a:effectLst/>
                <a:latin typeface="Times New Roman" panose="02020603050405020304" pitchFamily="18" charset="0"/>
                <a:ea typeface="Times New Roman" panose="02020603050405020304" pitchFamily="18" charset="0"/>
              </a:endParaRPr>
            </a:p>
          </p:txBody>
        </p:sp>
        <p:grpSp>
          <p:nvGrpSpPr>
            <p:cNvPr id="68" name="Group 67"/>
            <p:cNvGrpSpPr/>
            <p:nvPr/>
          </p:nvGrpSpPr>
          <p:grpSpPr>
            <a:xfrm>
              <a:off x="3906210" y="2319201"/>
              <a:ext cx="370398" cy="315091"/>
              <a:chOff x="3304905" y="3918448"/>
              <a:chExt cx="578507" cy="565480"/>
            </a:xfrm>
          </p:grpSpPr>
          <p:sp>
            <p:nvSpPr>
              <p:cNvPr id="111" name="Oval 110"/>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2"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FE</a:t>
                </a:r>
                <a:endParaRPr lang="en-US" sz="1200" dirty="0"/>
              </a:p>
            </p:txBody>
          </p:sp>
        </p:grpSp>
        <p:grpSp>
          <p:nvGrpSpPr>
            <p:cNvPr id="69" name="Group 68"/>
            <p:cNvGrpSpPr/>
            <p:nvPr/>
          </p:nvGrpSpPr>
          <p:grpSpPr>
            <a:xfrm>
              <a:off x="5404924" y="4651083"/>
              <a:ext cx="370398" cy="397400"/>
              <a:chOff x="3304905" y="3918448"/>
              <a:chExt cx="578507" cy="565480"/>
            </a:xfrm>
          </p:grpSpPr>
          <p:sp>
            <p:nvSpPr>
              <p:cNvPr id="109" name="Oval 108"/>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0" name="TextBox 90"/>
              <p:cNvSpPr txBox="1"/>
              <p:nvPr/>
            </p:nvSpPr>
            <p:spPr>
              <a:xfrm>
                <a:off x="3337527" y="3969021"/>
                <a:ext cx="545883" cy="394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T</a:t>
                </a:r>
                <a:r>
                  <a:rPr lang="en-US" sz="1200" dirty="0" smtClean="0"/>
                  <a:t>I</a:t>
                </a:r>
                <a:endParaRPr lang="en-US" sz="1200" dirty="0"/>
              </a:p>
            </p:txBody>
          </p:sp>
        </p:grpSp>
        <p:grpSp>
          <p:nvGrpSpPr>
            <p:cNvPr id="73" name="Group 72"/>
            <p:cNvGrpSpPr/>
            <p:nvPr/>
          </p:nvGrpSpPr>
          <p:grpSpPr>
            <a:xfrm>
              <a:off x="5274905" y="741452"/>
              <a:ext cx="453178" cy="325493"/>
              <a:chOff x="3278705" y="3899780"/>
              <a:chExt cx="707797" cy="584148"/>
            </a:xfrm>
          </p:grpSpPr>
          <p:sp>
            <p:nvSpPr>
              <p:cNvPr id="107" name="Oval 10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8" name="TextBox 90"/>
              <p:cNvSpPr txBox="1"/>
              <p:nvPr/>
            </p:nvSpPr>
            <p:spPr>
              <a:xfrm>
                <a:off x="3278705" y="3899780"/>
                <a:ext cx="707797"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FRC</a:t>
                </a:r>
                <a:endParaRPr lang="en-US" sz="1200" dirty="0"/>
              </a:p>
            </p:txBody>
          </p:sp>
        </p:grpSp>
        <p:grpSp>
          <p:nvGrpSpPr>
            <p:cNvPr id="75" name="Group 74"/>
            <p:cNvGrpSpPr/>
            <p:nvPr/>
          </p:nvGrpSpPr>
          <p:grpSpPr>
            <a:xfrm rot="10800000">
              <a:off x="2561732" y="2124923"/>
              <a:ext cx="365760" cy="274320"/>
              <a:chOff x="3493657" y="5191820"/>
              <a:chExt cx="672281" cy="611389"/>
            </a:xfrm>
          </p:grpSpPr>
          <p:sp>
            <p:nvSpPr>
              <p:cNvPr id="104" name="Flowchart: Collate 103"/>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05" name="Flowchart: Delay 104"/>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06" name="Straight Connector 105"/>
              <p:cNvCxnSpPr>
                <a:stCxn id="104" idx="1"/>
                <a:endCxn id="105"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76" name="Straight Connector 75"/>
            <p:cNvCxnSpPr/>
            <p:nvPr/>
          </p:nvCxnSpPr>
          <p:spPr>
            <a:xfrm>
              <a:off x="5478812" y="1099226"/>
              <a:ext cx="0" cy="548640"/>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a:off x="4943872" y="905757"/>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8" name="Straight Connector 77"/>
            <p:cNvCxnSpPr/>
            <p:nvPr/>
          </p:nvCxnSpPr>
          <p:spPr>
            <a:xfrm>
              <a:off x="3548913" y="379027"/>
              <a:ext cx="192024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flipH="1">
              <a:off x="2720157" y="2411384"/>
              <a:ext cx="0" cy="822960"/>
            </a:xfrm>
            <a:prstGeom prst="line">
              <a:avLst/>
            </a:prstGeom>
          </p:spPr>
          <p:style>
            <a:lnRef idx="1">
              <a:schemeClr val="dk1"/>
            </a:lnRef>
            <a:fillRef idx="0">
              <a:schemeClr val="dk1"/>
            </a:fillRef>
            <a:effectRef idx="0">
              <a:schemeClr val="dk1"/>
            </a:effectRef>
            <a:fontRef idx="minor">
              <a:schemeClr val="tx1"/>
            </a:fontRef>
          </p:style>
        </p:cxnSp>
        <p:grpSp>
          <p:nvGrpSpPr>
            <p:cNvPr id="82" name="Group 81"/>
            <p:cNvGrpSpPr/>
            <p:nvPr/>
          </p:nvGrpSpPr>
          <p:grpSpPr>
            <a:xfrm>
              <a:off x="4587858" y="1303561"/>
              <a:ext cx="370398" cy="315091"/>
              <a:chOff x="3304905" y="3918448"/>
              <a:chExt cx="578507" cy="565480"/>
            </a:xfrm>
          </p:grpSpPr>
          <p:sp>
            <p:nvSpPr>
              <p:cNvPr id="97" name="Oval 9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8"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FE</a:t>
                </a:r>
                <a:endParaRPr lang="en-US" sz="1200" dirty="0"/>
              </a:p>
            </p:txBody>
          </p:sp>
        </p:grpSp>
        <p:cxnSp>
          <p:nvCxnSpPr>
            <p:cNvPr id="83" name="Straight Connector 82"/>
            <p:cNvCxnSpPr/>
            <p:nvPr/>
          </p:nvCxnSpPr>
          <p:spPr>
            <a:xfrm>
              <a:off x="4689730" y="3888183"/>
              <a:ext cx="896363" cy="0"/>
            </a:xfrm>
            <a:prstGeom prst="line">
              <a:avLst/>
            </a:prstGeom>
          </p:spPr>
          <p:style>
            <a:lnRef idx="1">
              <a:schemeClr val="dk1"/>
            </a:lnRef>
            <a:fillRef idx="0">
              <a:schemeClr val="dk1"/>
            </a:fillRef>
            <a:effectRef idx="0">
              <a:schemeClr val="dk1"/>
            </a:effectRef>
            <a:fontRef idx="minor">
              <a:schemeClr val="tx1"/>
            </a:fontRef>
          </p:style>
        </p:cxnSp>
        <p:cxnSp>
          <p:nvCxnSpPr>
            <p:cNvPr id="84" name="Straight Connector 83"/>
            <p:cNvCxnSpPr/>
            <p:nvPr/>
          </p:nvCxnSpPr>
          <p:spPr>
            <a:xfrm>
              <a:off x="4007856" y="3901551"/>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85" name="Group 84"/>
            <p:cNvGrpSpPr/>
            <p:nvPr/>
          </p:nvGrpSpPr>
          <p:grpSpPr>
            <a:xfrm>
              <a:off x="4553727" y="746194"/>
              <a:ext cx="370398" cy="315091"/>
              <a:chOff x="3304905" y="3918448"/>
              <a:chExt cx="578507" cy="565480"/>
            </a:xfrm>
          </p:grpSpPr>
          <p:sp>
            <p:nvSpPr>
              <p:cNvPr id="95" name="Oval 94"/>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6"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FI</a:t>
                </a:r>
                <a:endParaRPr lang="en-US" sz="1200" dirty="0"/>
              </a:p>
            </p:txBody>
          </p:sp>
        </p:grpSp>
        <p:grpSp>
          <p:nvGrpSpPr>
            <p:cNvPr id="86" name="Group 85"/>
            <p:cNvGrpSpPr/>
            <p:nvPr/>
          </p:nvGrpSpPr>
          <p:grpSpPr>
            <a:xfrm>
              <a:off x="4444786" y="2324466"/>
              <a:ext cx="453178" cy="315091"/>
              <a:chOff x="3240260" y="3918448"/>
              <a:chExt cx="707797" cy="565480"/>
            </a:xfrm>
          </p:grpSpPr>
          <p:sp>
            <p:nvSpPr>
              <p:cNvPr id="93" name="Oval 92"/>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4" name="TextBox 90"/>
              <p:cNvSpPr txBox="1"/>
              <p:nvPr/>
            </p:nvSpPr>
            <p:spPr>
              <a:xfrm>
                <a:off x="3240260" y="3945799"/>
                <a:ext cx="707797"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FRC</a:t>
                </a:r>
                <a:endParaRPr lang="en-US" sz="1200" dirty="0"/>
              </a:p>
            </p:txBody>
          </p:sp>
        </p:grpSp>
        <p:cxnSp>
          <p:nvCxnSpPr>
            <p:cNvPr id="87" name="Straight Connector 86"/>
            <p:cNvCxnSpPr/>
            <p:nvPr/>
          </p:nvCxnSpPr>
          <p:spPr>
            <a:xfrm>
              <a:off x="3330742" y="3901551"/>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8" name="Straight Connector 87"/>
            <p:cNvCxnSpPr/>
            <p:nvPr/>
          </p:nvCxnSpPr>
          <p:spPr>
            <a:xfrm>
              <a:off x="4773057" y="1607043"/>
              <a:ext cx="0" cy="274320"/>
            </a:xfrm>
            <a:prstGeom prst="line">
              <a:avLst/>
            </a:prstGeom>
          </p:spPr>
          <p:style>
            <a:lnRef idx="1">
              <a:schemeClr val="dk1"/>
            </a:lnRef>
            <a:fillRef idx="0">
              <a:schemeClr val="dk1"/>
            </a:fillRef>
            <a:effectRef idx="0">
              <a:schemeClr val="dk1"/>
            </a:effectRef>
            <a:fontRef idx="minor">
              <a:schemeClr val="tx1"/>
            </a:fontRef>
          </p:style>
        </p:cxnSp>
        <p:grpSp>
          <p:nvGrpSpPr>
            <p:cNvPr id="89" name="Group 88"/>
            <p:cNvGrpSpPr/>
            <p:nvPr/>
          </p:nvGrpSpPr>
          <p:grpSpPr>
            <a:xfrm>
              <a:off x="5421879" y="1210038"/>
              <a:ext cx="91440" cy="91440"/>
              <a:chOff x="2088688" y="5706465"/>
              <a:chExt cx="231327" cy="173160"/>
            </a:xfrm>
          </p:grpSpPr>
          <p:cxnSp>
            <p:nvCxnSpPr>
              <p:cNvPr id="91" name="Straight Connector 90"/>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92" name="Straight Connector 91"/>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cxnSp>
          <p:nvCxnSpPr>
            <p:cNvPr id="90" name="Straight Connector 89"/>
            <p:cNvCxnSpPr/>
            <p:nvPr/>
          </p:nvCxnSpPr>
          <p:spPr>
            <a:xfrm>
              <a:off x="5476879" y="385063"/>
              <a:ext cx="0" cy="36576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113" name="Group 112"/>
            <p:cNvGrpSpPr/>
            <p:nvPr/>
          </p:nvGrpSpPr>
          <p:grpSpPr>
            <a:xfrm>
              <a:off x="4297986" y="3737517"/>
              <a:ext cx="451498" cy="367094"/>
              <a:chOff x="3257036" y="3918448"/>
              <a:chExt cx="705173" cy="565480"/>
            </a:xfrm>
          </p:grpSpPr>
          <p:sp>
            <p:nvSpPr>
              <p:cNvPr id="114" name="Oval 113"/>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5" name="TextBox 90"/>
              <p:cNvSpPr txBox="1"/>
              <p:nvPr/>
            </p:nvSpPr>
            <p:spPr>
              <a:xfrm>
                <a:off x="3257036" y="3931924"/>
                <a:ext cx="70517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pH</a:t>
                </a:r>
                <a:r>
                  <a:rPr lang="en-US" sz="1200" dirty="0" smtClean="0"/>
                  <a:t>E</a:t>
                </a:r>
                <a:endParaRPr lang="en-US" sz="1200" dirty="0"/>
              </a:p>
            </p:txBody>
          </p:sp>
        </p:grpSp>
        <p:grpSp>
          <p:nvGrpSpPr>
            <p:cNvPr id="116" name="Group 115"/>
            <p:cNvGrpSpPr/>
            <p:nvPr/>
          </p:nvGrpSpPr>
          <p:grpSpPr>
            <a:xfrm>
              <a:off x="3715327" y="3687187"/>
              <a:ext cx="437439" cy="374474"/>
              <a:chOff x="3272826" y="3918448"/>
              <a:chExt cx="681271" cy="565480"/>
            </a:xfrm>
          </p:grpSpPr>
          <p:sp>
            <p:nvSpPr>
              <p:cNvPr id="117" name="Oval 11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8" name="TextBox 90"/>
              <p:cNvSpPr txBox="1"/>
              <p:nvPr/>
            </p:nvSpPr>
            <p:spPr>
              <a:xfrm>
                <a:off x="3272826" y="3966699"/>
                <a:ext cx="681271" cy="4971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pHT</a:t>
                </a:r>
                <a:endParaRPr lang="en-US" sz="1200" dirty="0"/>
              </a:p>
            </p:txBody>
          </p:sp>
        </p:grpSp>
        <p:grpSp>
          <p:nvGrpSpPr>
            <p:cNvPr id="119" name="Group 118"/>
            <p:cNvGrpSpPr/>
            <p:nvPr/>
          </p:nvGrpSpPr>
          <p:grpSpPr>
            <a:xfrm>
              <a:off x="3180833" y="3693255"/>
              <a:ext cx="447377" cy="367952"/>
              <a:chOff x="3274127" y="3918448"/>
              <a:chExt cx="698737" cy="565480"/>
            </a:xfrm>
          </p:grpSpPr>
          <p:sp>
            <p:nvSpPr>
              <p:cNvPr id="120" name="Oval 119"/>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1" name="TextBox 90"/>
              <p:cNvSpPr txBox="1"/>
              <p:nvPr/>
            </p:nvSpPr>
            <p:spPr>
              <a:xfrm>
                <a:off x="3274127" y="3956255"/>
                <a:ext cx="698737" cy="4971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pHC</a:t>
                </a:r>
                <a:endParaRPr lang="en-US" sz="1200" dirty="0"/>
              </a:p>
            </p:txBody>
          </p:sp>
        </p:grpSp>
        <p:cxnSp>
          <p:nvCxnSpPr>
            <p:cNvPr id="5" name="Straight Connector 4"/>
            <p:cNvCxnSpPr/>
            <p:nvPr/>
          </p:nvCxnSpPr>
          <p:spPr>
            <a:xfrm flipV="1">
              <a:off x="2685542" y="3542596"/>
              <a:ext cx="0" cy="3505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3385738" y="4091687"/>
              <a:ext cx="0" cy="3142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4" name="TextBox 37"/>
            <p:cNvSpPr txBox="1"/>
            <p:nvPr/>
          </p:nvSpPr>
          <p:spPr>
            <a:xfrm>
              <a:off x="2628433" y="4295001"/>
              <a:ext cx="81161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Set point</a:t>
              </a:r>
              <a:endParaRPr lang="en-US" sz="1200" dirty="0">
                <a:effectLst/>
                <a:latin typeface="Times New Roman" panose="02020603050405020304" pitchFamily="18" charset="0"/>
                <a:ea typeface="Times New Roman" panose="02020603050405020304" pitchFamily="18" charset="0"/>
              </a:endParaRPr>
            </a:p>
          </p:txBody>
        </p:sp>
        <p:grpSp>
          <p:nvGrpSpPr>
            <p:cNvPr id="139" name="Group 138"/>
            <p:cNvGrpSpPr/>
            <p:nvPr/>
          </p:nvGrpSpPr>
          <p:grpSpPr>
            <a:xfrm>
              <a:off x="3112896" y="1523227"/>
              <a:ext cx="370398" cy="368365"/>
              <a:chOff x="3304905" y="3918448"/>
              <a:chExt cx="578507" cy="565480"/>
            </a:xfrm>
          </p:grpSpPr>
          <p:sp>
            <p:nvSpPr>
              <p:cNvPr id="167" name="Oval 166"/>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8"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FE</a:t>
                </a:r>
                <a:endParaRPr lang="en-US" sz="1200" dirty="0"/>
              </a:p>
            </p:txBody>
          </p:sp>
        </p:grpSp>
        <p:grpSp>
          <p:nvGrpSpPr>
            <p:cNvPr id="140" name="Group 139"/>
            <p:cNvGrpSpPr/>
            <p:nvPr/>
          </p:nvGrpSpPr>
          <p:grpSpPr>
            <a:xfrm>
              <a:off x="3120510" y="892619"/>
              <a:ext cx="370398" cy="358037"/>
              <a:chOff x="3304905" y="3918448"/>
              <a:chExt cx="578507" cy="565480"/>
            </a:xfrm>
          </p:grpSpPr>
          <p:sp>
            <p:nvSpPr>
              <p:cNvPr id="165" name="Oval 164"/>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6"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FT</a:t>
                </a:r>
                <a:endParaRPr lang="en-US" sz="1200" dirty="0"/>
              </a:p>
            </p:txBody>
          </p:sp>
        </p:grpSp>
        <p:grpSp>
          <p:nvGrpSpPr>
            <p:cNvPr id="141" name="Group 140"/>
            <p:cNvGrpSpPr/>
            <p:nvPr/>
          </p:nvGrpSpPr>
          <p:grpSpPr>
            <a:xfrm>
              <a:off x="3147958" y="177290"/>
              <a:ext cx="476499" cy="377470"/>
              <a:chOff x="3304905" y="3918448"/>
              <a:chExt cx="744221" cy="565480"/>
            </a:xfrm>
          </p:grpSpPr>
          <p:sp>
            <p:nvSpPr>
              <p:cNvPr id="163" name="Oval 162"/>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4"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FY1</a:t>
                </a:r>
                <a:endParaRPr lang="en-US" sz="1200" dirty="0"/>
              </a:p>
            </p:txBody>
          </p:sp>
        </p:grpSp>
        <p:cxnSp>
          <p:nvCxnSpPr>
            <p:cNvPr id="142" name="Straight Connector 141"/>
            <p:cNvCxnSpPr/>
            <p:nvPr/>
          </p:nvCxnSpPr>
          <p:spPr>
            <a:xfrm>
              <a:off x="4297986" y="2459794"/>
              <a:ext cx="1828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3" name="Straight Connector 142"/>
            <p:cNvCxnSpPr/>
            <p:nvPr/>
          </p:nvCxnSpPr>
          <p:spPr>
            <a:xfrm>
              <a:off x="3308538" y="1229266"/>
              <a:ext cx="0" cy="2743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4" name="Straight Connector 143"/>
            <p:cNvCxnSpPr/>
            <p:nvPr/>
          </p:nvCxnSpPr>
          <p:spPr>
            <a:xfrm>
              <a:off x="4749369" y="1082016"/>
              <a:ext cx="0" cy="18288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5" name="Straight Connector 144"/>
            <p:cNvCxnSpPr/>
            <p:nvPr/>
          </p:nvCxnSpPr>
          <p:spPr>
            <a:xfrm>
              <a:off x="3298095" y="1892242"/>
              <a:ext cx="0" cy="274320"/>
            </a:xfrm>
            <a:prstGeom prst="line">
              <a:avLst/>
            </a:prstGeom>
          </p:spPr>
          <p:style>
            <a:lnRef idx="1">
              <a:schemeClr val="dk1"/>
            </a:lnRef>
            <a:fillRef idx="0">
              <a:schemeClr val="dk1"/>
            </a:fillRef>
            <a:effectRef idx="0">
              <a:schemeClr val="dk1"/>
            </a:effectRef>
            <a:fontRef idx="minor">
              <a:schemeClr val="tx1"/>
            </a:fontRef>
          </p:style>
        </p:cxnSp>
        <p:grpSp>
          <p:nvGrpSpPr>
            <p:cNvPr id="146" name="Group 145"/>
            <p:cNvGrpSpPr/>
            <p:nvPr/>
          </p:nvGrpSpPr>
          <p:grpSpPr>
            <a:xfrm>
              <a:off x="6083745" y="4638756"/>
              <a:ext cx="476499" cy="377470"/>
              <a:chOff x="3304905" y="3918448"/>
              <a:chExt cx="744221" cy="565480"/>
            </a:xfrm>
          </p:grpSpPr>
          <p:sp>
            <p:nvSpPr>
              <p:cNvPr id="161" name="Oval 160"/>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2"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TE</a:t>
                </a:r>
                <a:endParaRPr lang="en-US" sz="1200" dirty="0"/>
              </a:p>
            </p:txBody>
          </p:sp>
        </p:grpSp>
        <p:cxnSp>
          <p:nvCxnSpPr>
            <p:cNvPr id="147" name="Straight Connector 146"/>
            <p:cNvCxnSpPr/>
            <p:nvPr/>
          </p:nvCxnSpPr>
          <p:spPr>
            <a:xfrm>
              <a:off x="3690111" y="2426497"/>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8" name="Straight Connector 147"/>
            <p:cNvCxnSpPr/>
            <p:nvPr/>
          </p:nvCxnSpPr>
          <p:spPr>
            <a:xfrm>
              <a:off x="3336609" y="569523"/>
              <a:ext cx="0" cy="27432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9" name="Straight Connector 148"/>
            <p:cNvCxnSpPr/>
            <p:nvPr/>
          </p:nvCxnSpPr>
          <p:spPr>
            <a:xfrm>
              <a:off x="3482815" y="1061525"/>
              <a:ext cx="1828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0" name="Straight Connector 149"/>
            <p:cNvCxnSpPr/>
            <p:nvPr/>
          </p:nvCxnSpPr>
          <p:spPr>
            <a:xfrm flipH="1" flipV="1">
              <a:off x="3829247" y="1240035"/>
              <a:ext cx="0" cy="82296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151" name="Group 150"/>
            <p:cNvGrpSpPr/>
            <p:nvPr/>
          </p:nvGrpSpPr>
          <p:grpSpPr>
            <a:xfrm rot="10800000">
              <a:off x="4195484" y="4199084"/>
              <a:ext cx="365760" cy="274320"/>
              <a:chOff x="3493657" y="5191820"/>
              <a:chExt cx="672281" cy="611389"/>
            </a:xfrm>
          </p:grpSpPr>
          <p:sp>
            <p:nvSpPr>
              <p:cNvPr id="158" name="Flowchart: Collate 157"/>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59" name="Flowchart: Delay 158"/>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60" name="Straight Connector 159"/>
              <p:cNvCxnSpPr>
                <a:stCxn id="158" idx="1"/>
                <a:endCxn id="159"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152" name="Straight Connector 151"/>
            <p:cNvCxnSpPr/>
            <p:nvPr/>
          </p:nvCxnSpPr>
          <p:spPr>
            <a:xfrm flipV="1">
              <a:off x="4674900" y="2650956"/>
              <a:ext cx="0" cy="274320"/>
            </a:xfrm>
            <a:prstGeom prst="line">
              <a:avLst/>
            </a:prstGeom>
          </p:spPr>
          <p:style>
            <a:lnRef idx="1">
              <a:schemeClr val="dk1"/>
            </a:lnRef>
            <a:fillRef idx="0">
              <a:schemeClr val="dk1"/>
            </a:fillRef>
            <a:effectRef idx="0">
              <a:schemeClr val="dk1"/>
            </a:effectRef>
            <a:fontRef idx="minor">
              <a:schemeClr val="tx1"/>
            </a:fontRef>
          </p:style>
        </p:cxnSp>
        <p:cxnSp>
          <p:nvCxnSpPr>
            <p:cNvPr id="153" name="Straight Arrow Connector 152"/>
            <p:cNvCxnSpPr/>
            <p:nvPr/>
          </p:nvCxnSpPr>
          <p:spPr>
            <a:xfrm>
              <a:off x="2781384" y="363763"/>
              <a:ext cx="31971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154" name="TextBox 153"/>
                <p:cNvSpPr txBox="1"/>
                <p:nvPr/>
              </p:nvSpPr>
              <p:spPr>
                <a:xfrm>
                  <a:off x="1540876" y="184218"/>
                  <a:ext cx="1467718" cy="35908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Ratio set point </a:t>
                  </a:r>
                  <a14:m>
                    <m:oMath xmlns:m="http://schemas.openxmlformats.org/officeDocument/2006/math">
                      <m:f>
                        <m:fPr>
                          <m:ctrlPr>
                            <a:rPr lang="en-US" sz="1200" i="1">
                              <a:latin typeface="Cambria Math" panose="02040503050406030204" pitchFamily="18" charset="0"/>
                            </a:rPr>
                          </m:ctrlPr>
                        </m:fPr>
                        <m:num>
                          <m:r>
                            <a:rPr lang="en-US" sz="1200" b="0" i="1" smtClean="0">
                              <a:latin typeface="Cambria Math" panose="02040503050406030204" pitchFamily="18" charset="0"/>
                            </a:rPr>
                            <m:t>𝐴</m:t>
                          </m:r>
                        </m:num>
                        <m:den>
                          <m:r>
                            <a:rPr lang="en-US" sz="1200" b="0" i="1" smtClean="0">
                              <a:latin typeface="Cambria Math" panose="02040503050406030204" pitchFamily="18" charset="0"/>
                            </a:rPr>
                            <m:t>𝐵</m:t>
                          </m:r>
                        </m:den>
                      </m:f>
                    </m:oMath>
                  </a14:m>
                  <a:endParaRPr lang="en-US" sz="1200" dirty="0">
                    <a:latin typeface="Times New Roman" panose="02020603050405020304" pitchFamily="18" charset="0"/>
                    <a:cs typeface="Times New Roman" panose="02020603050405020304" pitchFamily="18" charset="0"/>
                  </a:endParaRPr>
                </a:p>
              </p:txBody>
            </p:sp>
          </mc:Choice>
          <mc:Fallback>
            <p:sp>
              <p:nvSpPr>
                <p:cNvPr id="154" name="TextBox 153"/>
                <p:cNvSpPr txBox="1">
                  <a:spLocks noRot="1" noChangeAspect="1" noMove="1" noResize="1" noEditPoints="1" noAdjustHandles="1" noChangeArrowheads="1" noChangeShapeType="1" noTextEdit="1"/>
                </p:cNvSpPr>
                <p:nvPr/>
              </p:nvSpPr>
              <p:spPr>
                <a:xfrm>
                  <a:off x="1540876" y="184218"/>
                  <a:ext cx="1467718" cy="359089"/>
                </a:xfrm>
                <a:prstGeom prst="rect">
                  <a:avLst/>
                </a:prstGeom>
                <a:blipFill>
                  <a:blip r:embed="rId2"/>
                  <a:stretch>
                    <a:fillRect/>
                  </a:stretch>
                </a:blipFill>
              </p:spPr>
              <p:txBody>
                <a:bodyPr/>
                <a:lstStyle/>
                <a:p>
                  <a:r>
                    <a:rPr lang="en-US">
                      <a:noFill/>
                    </a:rPr>
                    <a:t> </a:t>
                  </a:r>
                </a:p>
              </p:txBody>
            </p:sp>
          </mc:Fallback>
        </mc:AlternateContent>
        <p:cxnSp>
          <p:nvCxnSpPr>
            <p:cNvPr id="155" name="Straight Arrow Connector 154"/>
            <p:cNvCxnSpPr/>
            <p:nvPr/>
          </p:nvCxnSpPr>
          <p:spPr>
            <a:xfrm flipV="1">
              <a:off x="3052016" y="3498493"/>
              <a:ext cx="172931" cy="1199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a:off x="4726366" y="3458923"/>
              <a:ext cx="822960" cy="0"/>
            </a:xfrm>
            <a:prstGeom prst="line">
              <a:avLst/>
            </a:prstGeom>
          </p:spPr>
          <p:style>
            <a:lnRef idx="1">
              <a:schemeClr val="dk1"/>
            </a:lnRef>
            <a:fillRef idx="0">
              <a:schemeClr val="dk1"/>
            </a:fillRef>
            <a:effectRef idx="0">
              <a:schemeClr val="dk1"/>
            </a:effectRef>
            <a:fontRef idx="minor">
              <a:schemeClr val="tx1"/>
            </a:fontRef>
          </p:style>
        </p:cxnSp>
        <p:grpSp>
          <p:nvGrpSpPr>
            <p:cNvPr id="169" name="Group 168"/>
            <p:cNvGrpSpPr/>
            <p:nvPr/>
          </p:nvGrpSpPr>
          <p:grpSpPr>
            <a:xfrm>
              <a:off x="5284099" y="1640320"/>
              <a:ext cx="365760" cy="274320"/>
              <a:chOff x="3493657" y="5191820"/>
              <a:chExt cx="672281" cy="611389"/>
            </a:xfrm>
          </p:grpSpPr>
          <p:sp>
            <p:nvSpPr>
              <p:cNvPr id="170" name="Flowchart: Collate 169"/>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71" name="Flowchart: Delay 170"/>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72" name="Straight Connector 171"/>
              <p:cNvCxnSpPr>
                <a:stCxn id="170" idx="1"/>
                <a:endCxn id="171"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grpSp>
          <p:nvGrpSpPr>
            <p:cNvPr id="176" name="Group 175"/>
            <p:cNvGrpSpPr/>
            <p:nvPr/>
          </p:nvGrpSpPr>
          <p:grpSpPr>
            <a:xfrm>
              <a:off x="4484501" y="2809620"/>
              <a:ext cx="365760" cy="274320"/>
              <a:chOff x="3493657" y="5191820"/>
              <a:chExt cx="672281" cy="611389"/>
            </a:xfrm>
          </p:grpSpPr>
          <p:sp>
            <p:nvSpPr>
              <p:cNvPr id="177" name="Flowchart: Collate 176"/>
              <p:cNvSpPr/>
              <p:nvPr/>
            </p:nvSpPr>
            <p:spPr>
              <a:xfrm rot="16200000">
                <a:off x="3680994" y="5318265"/>
                <a:ext cx="297607" cy="672281"/>
              </a:xfrm>
              <a:prstGeom prst="flowChartCollate">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178" name="Flowchart: Delay 177"/>
              <p:cNvSpPr/>
              <p:nvPr/>
            </p:nvSpPr>
            <p:spPr>
              <a:xfrm rot="16200000">
                <a:off x="3726161" y="5162844"/>
                <a:ext cx="209552" cy="267503"/>
              </a:xfrm>
              <a:prstGeom prst="flowChartDelay">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179" name="Straight Connector 178"/>
              <p:cNvCxnSpPr>
                <a:stCxn id="177" idx="1"/>
                <a:endCxn id="178" idx="1"/>
              </p:cNvCxnSpPr>
              <p:nvPr/>
            </p:nvCxnSpPr>
            <p:spPr>
              <a:xfrm rot="10800000" flipH="1">
                <a:off x="3829795" y="5401371"/>
                <a:ext cx="1142" cy="253033"/>
              </a:xfrm>
              <a:prstGeom prst="line">
                <a:avLst/>
              </a:prstGeom>
              <a:solidFill>
                <a:schemeClr val="accent6">
                  <a:lumMod val="60000"/>
                  <a:lumOff val="40000"/>
                </a:schemeClr>
              </a:solidFill>
            </p:spPr>
            <p:style>
              <a:lnRef idx="3">
                <a:schemeClr val="dk1"/>
              </a:lnRef>
              <a:fillRef idx="0">
                <a:schemeClr val="dk1"/>
              </a:fillRef>
              <a:effectRef idx="2">
                <a:schemeClr val="dk1"/>
              </a:effectRef>
              <a:fontRef idx="minor">
                <a:schemeClr val="tx1"/>
              </a:fontRef>
            </p:style>
          </p:cxnSp>
        </p:grpSp>
        <p:cxnSp>
          <p:nvCxnSpPr>
            <p:cNvPr id="180" name="Straight Connector 179"/>
            <p:cNvCxnSpPr/>
            <p:nvPr/>
          </p:nvCxnSpPr>
          <p:spPr>
            <a:xfrm>
              <a:off x="3566764" y="2673750"/>
              <a:ext cx="0" cy="365760"/>
            </a:xfrm>
            <a:prstGeom prst="line">
              <a:avLst/>
            </a:prstGeom>
          </p:spPr>
          <p:style>
            <a:lnRef idx="1">
              <a:schemeClr val="dk1"/>
            </a:lnRef>
            <a:fillRef idx="0">
              <a:schemeClr val="dk1"/>
            </a:fillRef>
            <a:effectRef idx="0">
              <a:schemeClr val="dk1"/>
            </a:effectRef>
            <a:fontRef idx="minor">
              <a:schemeClr val="tx1"/>
            </a:fontRef>
          </p:style>
        </p:cxnSp>
        <p:grpSp>
          <p:nvGrpSpPr>
            <p:cNvPr id="181" name="Group 180"/>
            <p:cNvGrpSpPr/>
            <p:nvPr/>
          </p:nvGrpSpPr>
          <p:grpSpPr>
            <a:xfrm>
              <a:off x="3373772" y="2310911"/>
              <a:ext cx="370398" cy="368365"/>
              <a:chOff x="3304905" y="3918448"/>
              <a:chExt cx="578507" cy="565480"/>
            </a:xfrm>
          </p:grpSpPr>
          <p:sp>
            <p:nvSpPr>
              <p:cNvPr id="182" name="Oval 181"/>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3" name="TextBox 90"/>
              <p:cNvSpPr txBox="1"/>
              <p:nvPr/>
            </p:nvSpPr>
            <p:spPr>
              <a:xfrm>
                <a:off x="3337527" y="3969021"/>
                <a:ext cx="545883" cy="4971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FE</a:t>
                </a:r>
                <a:endParaRPr lang="en-US" sz="1200" dirty="0"/>
              </a:p>
            </p:txBody>
          </p:sp>
        </p:grpSp>
        <p:grpSp>
          <p:nvGrpSpPr>
            <p:cNvPr id="184" name="Group 183"/>
            <p:cNvGrpSpPr/>
            <p:nvPr/>
          </p:nvGrpSpPr>
          <p:grpSpPr>
            <a:xfrm>
              <a:off x="3659771" y="874511"/>
              <a:ext cx="476499" cy="377470"/>
              <a:chOff x="3304905" y="3918448"/>
              <a:chExt cx="744221" cy="565480"/>
            </a:xfrm>
          </p:grpSpPr>
          <p:sp>
            <p:nvSpPr>
              <p:cNvPr id="185" name="Oval 184"/>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6" name="TextBox 90"/>
              <p:cNvSpPr txBox="1"/>
              <p:nvPr/>
            </p:nvSpPr>
            <p:spPr>
              <a:xfrm>
                <a:off x="3341329" y="3976576"/>
                <a:ext cx="707797" cy="41496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FY2</a:t>
                </a:r>
                <a:endParaRPr lang="en-US" sz="1200" dirty="0"/>
              </a:p>
            </p:txBody>
          </p:sp>
        </p:grpSp>
        <p:cxnSp>
          <p:nvCxnSpPr>
            <p:cNvPr id="47" name="Straight Arrow Connector 46"/>
            <p:cNvCxnSpPr/>
            <p:nvPr/>
          </p:nvCxnSpPr>
          <p:spPr>
            <a:xfrm flipH="1">
              <a:off x="3920133" y="722785"/>
              <a:ext cx="226589" cy="1389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187" name="TextBox 186"/>
                <p:cNvSpPr txBox="1"/>
                <p:nvPr/>
              </p:nvSpPr>
              <p:spPr>
                <a:xfrm>
                  <a:off x="4072650" y="404280"/>
                  <a:ext cx="1467718" cy="35464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Ratio set point </a:t>
                  </a:r>
                  <a14:m>
                    <m:oMath xmlns:m="http://schemas.openxmlformats.org/officeDocument/2006/math">
                      <m:f>
                        <m:fPr>
                          <m:ctrlPr>
                            <a:rPr lang="en-US" sz="1200" i="1">
                              <a:latin typeface="Cambria Math" panose="02040503050406030204" pitchFamily="18" charset="0"/>
                            </a:rPr>
                          </m:ctrlPr>
                        </m:fPr>
                        <m:num>
                          <m:r>
                            <a:rPr lang="en-US" sz="1200" b="0" i="1" smtClean="0">
                              <a:latin typeface="Cambria Math" panose="02040503050406030204" pitchFamily="18" charset="0"/>
                            </a:rPr>
                            <m:t>𝐶</m:t>
                          </m:r>
                        </m:num>
                        <m:den>
                          <m:r>
                            <a:rPr lang="en-US" sz="1200" b="0" i="1" smtClean="0">
                              <a:latin typeface="Cambria Math" panose="02040503050406030204" pitchFamily="18" charset="0"/>
                            </a:rPr>
                            <m:t>𝐵</m:t>
                          </m:r>
                        </m:den>
                      </m:f>
                    </m:oMath>
                  </a14:m>
                  <a:endParaRPr lang="en-US" sz="1200" dirty="0">
                    <a:latin typeface="Times New Roman" panose="02020603050405020304" pitchFamily="18" charset="0"/>
                    <a:cs typeface="Times New Roman" panose="02020603050405020304" pitchFamily="18" charset="0"/>
                  </a:endParaRPr>
                </a:p>
              </p:txBody>
            </p:sp>
          </mc:Choice>
          <mc:Fallback>
            <p:sp>
              <p:nvSpPr>
                <p:cNvPr id="187" name="TextBox 186"/>
                <p:cNvSpPr txBox="1">
                  <a:spLocks noRot="1" noChangeAspect="1" noMove="1" noResize="1" noEditPoints="1" noAdjustHandles="1" noChangeArrowheads="1" noChangeShapeType="1" noTextEdit="1"/>
                </p:cNvSpPr>
                <p:nvPr/>
              </p:nvSpPr>
              <p:spPr>
                <a:xfrm>
                  <a:off x="4072650" y="404280"/>
                  <a:ext cx="1467718" cy="354649"/>
                </a:xfrm>
                <a:prstGeom prst="rect">
                  <a:avLst/>
                </a:prstGeom>
                <a:blipFill>
                  <a:blip r:embed="rId3"/>
                  <a:stretch>
                    <a:fillRect l="-417"/>
                  </a:stretch>
                </a:blipFill>
              </p:spPr>
              <p:txBody>
                <a:bodyPr/>
                <a:lstStyle/>
                <a:p>
                  <a:r>
                    <a:rPr lang="en-US">
                      <a:noFill/>
                    </a:rPr>
                    <a:t> </a:t>
                  </a:r>
                </a:p>
              </p:txBody>
            </p:sp>
          </mc:Fallback>
        </mc:AlternateContent>
        <p:cxnSp>
          <p:nvCxnSpPr>
            <p:cNvPr id="188" name="Straight Connector 187"/>
            <p:cNvCxnSpPr/>
            <p:nvPr/>
          </p:nvCxnSpPr>
          <p:spPr>
            <a:xfrm>
              <a:off x="3827271" y="2080877"/>
              <a:ext cx="82296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9" name="Straight Connector 188"/>
            <p:cNvCxnSpPr/>
            <p:nvPr/>
          </p:nvCxnSpPr>
          <p:spPr>
            <a:xfrm>
              <a:off x="4687552" y="2073061"/>
              <a:ext cx="0" cy="27432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190" name="Group 189"/>
            <p:cNvGrpSpPr/>
            <p:nvPr/>
          </p:nvGrpSpPr>
          <p:grpSpPr>
            <a:xfrm>
              <a:off x="5421879" y="1404502"/>
              <a:ext cx="91440" cy="91440"/>
              <a:chOff x="2088688" y="5706465"/>
              <a:chExt cx="231327" cy="173160"/>
            </a:xfrm>
          </p:grpSpPr>
          <p:cxnSp>
            <p:nvCxnSpPr>
              <p:cNvPr id="191" name="Straight Connector 190"/>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92" name="Straight Connector 191"/>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93" name="Group 192"/>
            <p:cNvGrpSpPr/>
            <p:nvPr/>
          </p:nvGrpSpPr>
          <p:grpSpPr>
            <a:xfrm>
              <a:off x="4621527" y="2662947"/>
              <a:ext cx="91440" cy="91440"/>
              <a:chOff x="2088688" y="5706465"/>
              <a:chExt cx="231327" cy="173160"/>
            </a:xfrm>
          </p:grpSpPr>
          <p:cxnSp>
            <p:nvCxnSpPr>
              <p:cNvPr id="194" name="Straight Connector 193"/>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195" name="Straight Connector 194"/>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198" name="Group 197"/>
            <p:cNvGrpSpPr/>
            <p:nvPr/>
          </p:nvGrpSpPr>
          <p:grpSpPr>
            <a:xfrm>
              <a:off x="2521135" y="3239360"/>
              <a:ext cx="365760" cy="327674"/>
              <a:chOff x="9027530" y="4962146"/>
              <a:chExt cx="411402" cy="407272"/>
            </a:xfrm>
          </p:grpSpPr>
          <p:sp>
            <p:nvSpPr>
              <p:cNvPr id="196" name="TextBox 195"/>
              <p:cNvSpPr txBox="1"/>
              <p:nvPr/>
            </p:nvSpPr>
            <p:spPr>
              <a:xfrm>
                <a:off x="9056266" y="4962146"/>
                <a:ext cx="319475" cy="369332"/>
              </a:xfrm>
              <a:prstGeom prst="rect">
                <a:avLst/>
              </a:prstGeom>
              <a:noFill/>
            </p:spPr>
            <p:txBody>
              <a:bodyPr wrap="square" rtlCol="0">
                <a:spAutoFit/>
              </a:bodyPr>
              <a:lstStyle/>
              <a:p>
                <a:r>
                  <a:rPr lang="el-GR" dirty="0" smtClean="0"/>
                  <a:t>Σ</a:t>
                </a:r>
                <a:endParaRPr lang="en-US" dirty="0"/>
              </a:p>
            </p:txBody>
          </p:sp>
          <p:sp>
            <p:nvSpPr>
              <p:cNvPr id="53" name="Hexagon 52"/>
              <p:cNvSpPr/>
              <p:nvPr/>
            </p:nvSpPr>
            <p:spPr>
              <a:xfrm>
                <a:off x="9027530" y="4962146"/>
                <a:ext cx="411402" cy="407272"/>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0" name="Straight Connector 199"/>
            <p:cNvCxnSpPr/>
            <p:nvPr/>
          </p:nvCxnSpPr>
          <p:spPr>
            <a:xfrm flipH="1">
              <a:off x="2666921" y="3883741"/>
              <a:ext cx="54864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202" name="Group 201"/>
            <p:cNvGrpSpPr/>
            <p:nvPr/>
          </p:nvGrpSpPr>
          <p:grpSpPr>
            <a:xfrm>
              <a:off x="2676205" y="2519473"/>
              <a:ext cx="91440" cy="91440"/>
              <a:chOff x="2088688" y="5706465"/>
              <a:chExt cx="231327" cy="173160"/>
            </a:xfrm>
          </p:grpSpPr>
          <p:cxnSp>
            <p:nvCxnSpPr>
              <p:cNvPr id="203" name="Straight Connector 202"/>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204" name="Straight Connector 203"/>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205" name="Group 204"/>
            <p:cNvGrpSpPr/>
            <p:nvPr/>
          </p:nvGrpSpPr>
          <p:grpSpPr>
            <a:xfrm>
              <a:off x="2661245" y="2810910"/>
              <a:ext cx="91440" cy="91440"/>
              <a:chOff x="2088688" y="5706465"/>
              <a:chExt cx="231327" cy="173160"/>
            </a:xfrm>
          </p:grpSpPr>
          <p:cxnSp>
            <p:nvCxnSpPr>
              <p:cNvPr id="206" name="Straight Connector 205"/>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207" name="Straight Connector 206"/>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208" name="Group 207"/>
            <p:cNvGrpSpPr/>
            <p:nvPr/>
          </p:nvGrpSpPr>
          <p:grpSpPr>
            <a:xfrm>
              <a:off x="2668113" y="3028449"/>
              <a:ext cx="91440" cy="91440"/>
              <a:chOff x="2088688" y="5706465"/>
              <a:chExt cx="231327" cy="173160"/>
            </a:xfrm>
          </p:grpSpPr>
          <p:cxnSp>
            <p:nvCxnSpPr>
              <p:cNvPr id="209" name="Straight Connector 208"/>
              <p:cNvCxnSpPr/>
              <p:nvPr/>
            </p:nvCxnSpPr>
            <p:spPr>
              <a:xfrm flipH="1">
                <a:off x="2088688" y="5706465"/>
                <a:ext cx="193481" cy="126211"/>
              </a:xfrm>
              <a:prstGeom prst="line">
                <a:avLst/>
              </a:prstGeom>
            </p:spPr>
            <p:style>
              <a:lnRef idx="1">
                <a:schemeClr val="dk1"/>
              </a:lnRef>
              <a:fillRef idx="0">
                <a:schemeClr val="dk1"/>
              </a:fillRef>
              <a:effectRef idx="0">
                <a:schemeClr val="dk1"/>
              </a:effectRef>
              <a:fontRef idx="minor">
                <a:schemeClr val="tx1"/>
              </a:fontRef>
            </p:style>
          </p:cxnSp>
          <p:cxnSp>
            <p:nvCxnSpPr>
              <p:cNvPr id="210" name="Straight Connector 209"/>
              <p:cNvCxnSpPr/>
              <p:nvPr/>
            </p:nvCxnSpPr>
            <p:spPr>
              <a:xfrm flipH="1">
                <a:off x="2126534" y="5753414"/>
                <a:ext cx="193481" cy="126211"/>
              </a:xfrm>
              <a:prstGeom prst="line">
                <a:avLst/>
              </a:prstGeom>
            </p:spPr>
            <p:style>
              <a:lnRef idx="1">
                <a:schemeClr val="dk1"/>
              </a:lnRef>
              <a:fillRef idx="0">
                <a:schemeClr val="dk1"/>
              </a:fillRef>
              <a:effectRef idx="0">
                <a:schemeClr val="dk1"/>
              </a:effectRef>
              <a:fontRef idx="minor">
                <a:schemeClr val="tx1"/>
              </a:fontRef>
            </p:style>
          </p:cxnSp>
        </p:grpSp>
        <p:grpSp>
          <p:nvGrpSpPr>
            <p:cNvPr id="211" name="Group 210"/>
            <p:cNvGrpSpPr/>
            <p:nvPr/>
          </p:nvGrpSpPr>
          <p:grpSpPr>
            <a:xfrm>
              <a:off x="4319467" y="3257356"/>
              <a:ext cx="451498" cy="367094"/>
              <a:chOff x="3257036" y="3918448"/>
              <a:chExt cx="705173" cy="565480"/>
            </a:xfrm>
          </p:grpSpPr>
          <p:sp>
            <p:nvSpPr>
              <p:cNvPr id="212" name="Oval 211"/>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3" name="TextBox 90"/>
              <p:cNvSpPr txBox="1"/>
              <p:nvPr/>
            </p:nvSpPr>
            <p:spPr>
              <a:xfrm>
                <a:off x="3257036" y="3931924"/>
                <a:ext cx="705173" cy="42669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 LE</a:t>
                </a:r>
                <a:endParaRPr lang="en-US" sz="1200" dirty="0"/>
              </a:p>
            </p:txBody>
          </p:sp>
        </p:grpSp>
        <p:grpSp>
          <p:nvGrpSpPr>
            <p:cNvPr id="214" name="Group 213"/>
            <p:cNvGrpSpPr/>
            <p:nvPr/>
          </p:nvGrpSpPr>
          <p:grpSpPr>
            <a:xfrm>
              <a:off x="3738946" y="3225270"/>
              <a:ext cx="470450" cy="367094"/>
              <a:chOff x="3304905" y="3918448"/>
              <a:chExt cx="734773" cy="565480"/>
            </a:xfrm>
          </p:grpSpPr>
          <p:sp>
            <p:nvSpPr>
              <p:cNvPr id="215" name="Oval 214"/>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6" name="TextBox 90"/>
              <p:cNvSpPr txBox="1"/>
              <p:nvPr/>
            </p:nvSpPr>
            <p:spPr>
              <a:xfrm>
                <a:off x="3334505" y="3994611"/>
                <a:ext cx="705173" cy="42669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 </a:t>
                </a:r>
                <a:r>
                  <a:rPr lang="en-US" sz="1200" dirty="0" smtClean="0"/>
                  <a:t>LT</a:t>
                </a:r>
                <a:endParaRPr lang="en-US" sz="1200" dirty="0"/>
              </a:p>
            </p:txBody>
          </p:sp>
        </p:grpSp>
        <p:grpSp>
          <p:nvGrpSpPr>
            <p:cNvPr id="217" name="Group 216"/>
            <p:cNvGrpSpPr/>
            <p:nvPr/>
          </p:nvGrpSpPr>
          <p:grpSpPr>
            <a:xfrm>
              <a:off x="3238049" y="3216611"/>
              <a:ext cx="471454" cy="367094"/>
              <a:chOff x="3304905" y="3918448"/>
              <a:chExt cx="736342" cy="565480"/>
            </a:xfrm>
          </p:grpSpPr>
          <p:sp>
            <p:nvSpPr>
              <p:cNvPr id="218" name="Oval 217"/>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9" name="TextBox 90"/>
              <p:cNvSpPr txBox="1"/>
              <p:nvPr/>
            </p:nvSpPr>
            <p:spPr>
              <a:xfrm>
                <a:off x="3336074" y="3980903"/>
                <a:ext cx="705173" cy="42669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LIC</a:t>
                </a:r>
                <a:endParaRPr lang="en-US" sz="1200" dirty="0"/>
              </a:p>
            </p:txBody>
          </p:sp>
        </p:grpSp>
        <p:cxnSp>
          <p:nvCxnSpPr>
            <p:cNvPr id="222" name="Straight Connector 221"/>
            <p:cNvCxnSpPr/>
            <p:nvPr/>
          </p:nvCxnSpPr>
          <p:spPr>
            <a:xfrm>
              <a:off x="5549326" y="3458923"/>
              <a:ext cx="0" cy="656568"/>
            </a:xfrm>
            <a:prstGeom prst="line">
              <a:avLst/>
            </a:prstGeom>
          </p:spPr>
          <p:style>
            <a:lnRef idx="1">
              <a:schemeClr val="dk1"/>
            </a:lnRef>
            <a:fillRef idx="0">
              <a:schemeClr val="dk1"/>
            </a:fillRef>
            <a:effectRef idx="0">
              <a:schemeClr val="dk1"/>
            </a:effectRef>
            <a:fontRef idx="minor">
              <a:schemeClr val="tx1"/>
            </a:fontRef>
          </p:style>
        </p:cxnSp>
        <p:cxnSp>
          <p:nvCxnSpPr>
            <p:cNvPr id="223" name="Straight Connector 222"/>
            <p:cNvCxnSpPr/>
            <p:nvPr/>
          </p:nvCxnSpPr>
          <p:spPr>
            <a:xfrm>
              <a:off x="4091409" y="3413245"/>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24" name="Straight Connector 223"/>
            <p:cNvCxnSpPr/>
            <p:nvPr/>
          </p:nvCxnSpPr>
          <p:spPr>
            <a:xfrm>
              <a:off x="3590644" y="3403197"/>
              <a:ext cx="18288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25" name="Straight Connector 224"/>
            <p:cNvCxnSpPr/>
            <p:nvPr/>
          </p:nvCxnSpPr>
          <p:spPr>
            <a:xfrm>
              <a:off x="2918218" y="3395654"/>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26" name="TextBox 37"/>
            <p:cNvSpPr txBox="1"/>
            <p:nvPr/>
          </p:nvSpPr>
          <p:spPr>
            <a:xfrm>
              <a:off x="2580240" y="3566138"/>
              <a:ext cx="811610"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050" kern="1200" dirty="0" smtClean="0">
                  <a:solidFill>
                    <a:srgbClr val="000000"/>
                  </a:solidFill>
                  <a:effectLst/>
                  <a:latin typeface="Times New Roman" panose="02020603050405020304" pitchFamily="18" charset="0"/>
                  <a:ea typeface="Times New Roman" panose="02020603050405020304" pitchFamily="18" charset="0"/>
                </a:rPr>
                <a:t>Set point</a:t>
              </a:r>
              <a:endParaRPr lang="en-US" sz="1050" dirty="0">
                <a:effectLst/>
                <a:latin typeface="Times New Roman" panose="02020603050405020304" pitchFamily="18" charset="0"/>
                <a:ea typeface="Times New Roman" panose="02020603050405020304" pitchFamily="18" charset="0"/>
              </a:endParaRPr>
            </a:p>
          </p:txBody>
        </p:sp>
        <p:cxnSp>
          <p:nvCxnSpPr>
            <p:cNvPr id="230" name="Straight Connector 229"/>
            <p:cNvCxnSpPr/>
            <p:nvPr/>
          </p:nvCxnSpPr>
          <p:spPr>
            <a:xfrm>
              <a:off x="6791048" y="4227676"/>
              <a:ext cx="0" cy="608395"/>
            </a:xfrm>
            <a:prstGeom prst="line">
              <a:avLst/>
            </a:prstGeom>
          </p:spPr>
          <p:style>
            <a:lnRef idx="1">
              <a:schemeClr val="dk1"/>
            </a:lnRef>
            <a:fillRef idx="0">
              <a:schemeClr val="dk1"/>
            </a:fillRef>
            <a:effectRef idx="0">
              <a:schemeClr val="dk1"/>
            </a:effectRef>
            <a:fontRef idx="minor">
              <a:schemeClr val="tx1"/>
            </a:fontRef>
          </p:style>
        </p:cxnSp>
        <p:cxnSp>
          <p:nvCxnSpPr>
            <p:cNvPr id="232" name="Straight Connector 231"/>
            <p:cNvCxnSpPr/>
            <p:nvPr/>
          </p:nvCxnSpPr>
          <p:spPr>
            <a:xfrm flipH="1">
              <a:off x="6439829" y="4842549"/>
              <a:ext cx="365760" cy="0"/>
            </a:xfrm>
            <a:prstGeom prst="line">
              <a:avLst/>
            </a:prstGeom>
          </p:spPr>
          <p:style>
            <a:lnRef idx="1">
              <a:schemeClr val="dk1"/>
            </a:lnRef>
            <a:fillRef idx="0">
              <a:schemeClr val="dk1"/>
            </a:fillRef>
            <a:effectRef idx="0">
              <a:schemeClr val="dk1"/>
            </a:effectRef>
            <a:fontRef idx="minor">
              <a:schemeClr val="tx1"/>
            </a:fontRef>
          </p:style>
        </p:cxnSp>
        <p:grpSp>
          <p:nvGrpSpPr>
            <p:cNvPr id="233" name="Group 232"/>
            <p:cNvGrpSpPr/>
            <p:nvPr/>
          </p:nvGrpSpPr>
          <p:grpSpPr>
            <a:xfrm>
              <a:off x="4744355" y="4651083"/>
              <a:ext cx="404501" cy="397400"/>
              <a:chOff x="3304905" y="3918448"/>
              <a:chExt cx="631771" cy="565480"/>
            </a:xfrm>
          </p:grpSpPr>
          <p:sp>
            <p:nvSpPr>
              <p:cNvPr id="234" name="Oval 233"/>
              <p:cNvSpPr/>
              <p:nvPr/>
            </p:nvSpPr>
            <p:spPr>
              <a:xfrm>
                <a:off x="3304905" y="3918448"/>
                <a:ext cx="578507" cy="5654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5" name="TextBox 90"/>
              <p:cNvSpPr txBox="1"/>
              <p:nvPr/>
            </p:nvSpPr>
            <p:spPr>
              <a:xfrm>
                <a:off x="3337526" y="3969021"/>
                <a:ext cx="599150" cy="39415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t>TIC</a:t>
                </a:r>
                <a:endParaRPr lang="en-US" sz="1200" dirty="0"/>
              </a:p>
            </p:txBody>
          </p:sp>
        </p:grpSp>
        <p:cxnSp>
          <p:nvCxnSpPr>
            <p:cNvPr id="237" name="Straight Connector 236"/>
            <p:cNvCxnSpPr/>
            <p:nvPr/>
          </p:nvCxnSpPr>
          <p:spPr>
            <a:xfrm>
              <a:off x="5775321" y="4851841"/>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38" name="Straight Connector 237"/>
            <p:cNvCxnSpPr/>
            <p:nvPr/>
          </p:nvCxnSpPr>
          <p:spPr>
            <a:xfrm>
              <a:off x="5130604" y="4874158"/>
              <a:ext cx="2743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40" name="Straight Connector 239"/>
            <p:cNvCxnSpPr/>
            <p:nvPr/>
          </p:nvCxnSpPr>
          <p:spPr>
            <a:xfrm flipH="1">
              <a:off x="4362336" y="4863948"/>
              <a:ext cx="365760" cy="0"/>
            </a:xfrm>
            <a:prstGeom prst="line">
              <a:avLst/>
            </a:prstGeom>
          </p:spPr>
          <p:style>
            <a:lnRef idx="1">
              <a:schemeClr val="dk1"/>
            </a:lnRef>
            <a:fillRef idx="0">
              <a:schemeClr val="dk1"/>
            </a:fillRef>
            <a:effectRef idx="0">
              <a:schemeClr val="dk1"/>
            </a:effectRef>
            <a:fontRef idx="minor">
              <a:schemeClr val="tx1"/>
            </a:fontRef>
          </p:style>
        </p:cxnSp>
        <p:cxnSp>
          <p:nvCxnSpPr>
            <p:cNvPr id="247" name="Straight Connector 246"/>
            <p:cNvCxnSpPr/>
            <p:nvPr/>
          </p:nvCxnSpPr>
          <p:spPr>
            <a:xfrm>
              <a:off x="4357076" y="4481936"/>
              <a:ext cx="0" cy="380888"/>
            </a:xfrm>
            <a:prstGeom prst="line">
              <a:avLst/>
            </a:prstGeom>
          </p:spPr>
          <p:style>
            <a:lnRef idx="1">
              <a:schemeClr val="dk1"/>
            </a:lnRef>
            <a:fillRef idx="0">
              <a:schemeClr val="dk1"/>
            </a:fillRef>
            <a:effectRef idx="0">
              <a:schemeClr val="dk1"/>
            </a:effectRef>
            <a:fontRef idx="minor">
              <a:schemeClr val="tx1"/>
            </a:fontRef>
          </p:style>
        </p:cxnSp>
        <p:cxnSp>
          <p:nvCxnSpPr>
            <p:cNvPr id="248" name="Straight Arrow Connector 247"/>
            <p:cNvCxnSpPr/>
            <p:nvPr/>
          </p:nvCxnSpPr>
          <p:spPr>
            <a:xfrm flipV="1">
              <a:off x="4958255" y="5048483"/>
              <a:ext cx="0" cy="3142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9" name="TextBox 37"/>
            <p:cNvSpPr txBox="1"/>
            <p:nvPr/>
          </p:nvSpPr>
          <p:spPr>
            <a:xfrm>
              <a:off x="4147922" y="5103676"/>
              <a:ext cx="81161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Times New Roman" panose="02020603050405020304" pitchFamily="18" charset="0"/>
                </a:rPr>
                <a:t>Set point</a:t>
              </a:r>
              <a:endParaRPr lang="en-US" sz="12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35295068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41</a:t>
            </a:fld>
            <a:endParaRPr lang="en-US"/>
          </a:p>
        </p:txBody>
      </p:sp>
      <p:sp>
        <p:nvSpPr>
          <p:cNvPr id="3" name="Rectangle 2"/>
          <p:cNvSpPr/>
          <p:nvPr/>
        </p:nvSpPr>
        <p:spPr>
          <a:xfrm>
            <a:off x="2114818" y="1094290"/>
            <a:ext cx="6870985" cy="1862048"/>
          </a:xfrm>
          <a:prstGeom prst="rect">
            <a:avLst/>
          </a:prstGeom>
          <a:noFill/>
        </p:spPr>
        <p:txBody>
          <a:bodyPr wrap="none" lIns="91440" tIns="45720" rIns="91440" bIns="45720">
            <a:spAutoFit/>
          </a:bodyPr>
          <a:lstStyle/>
          <a:p>
            <a:pPr algn="ctr"/>
            <a:r>
              <a:rPr lang="en-US" sz="115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Thank you </a:t>
            </a:r>
            <a:endParaRPr lang="en-US" sz="115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p:cNvSpPr txBox="1"/>
          <p:nvPr/>
        </p:nvSpPr>
        <p:spPr>
          <a:xfrm>
            <a:off x="4306528" y="3760838"/>
            <a:ext cx="3392129" cy="1200329"/>
          </a:xfrm>
          <a:prstGeom prst="rect">
            <a:avLst/>
          </a:prstGeom>
          <a:noFill/>
        </p:spPr>
        <p:txBody>
          <a:bodyPr wrap="square" rtlCol="0">
            <a:spAutoFit/>
          </a:bodyPr>
          <a:lstStyle/>
          <a:p>
            <a:r>
              <a:rPr lang="en-US" sz="7200" b="1" dirty="0" smtClean="0">
                <a:ln w="9525">
                  <a:solidFill>
                    <a:schemeClr val="bg1"/>
                  </a:solidFill>
                  <a:prstDash val="solid"/>
                </a:ln>
                <a:effectLst>
                  <a:outerShdw blurRad="12700" dist="38100" dir="2700000" algn="tl" rotWithShape="0">
                    <a:schemeClr val="bg1">
                      <a:lumMod val="50000"/>
                    </a:schemeClr>
                  </a:outerShdw>
                </a:effectLst>
              </a:rPr>
              <a:t>Any ?</a:t>
            </a:r>
            <a:endParaRPr lang="en-US" sz="72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95155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5</a:t>
            </a:fld>
            <a:endParaRPr lang="en-US"/>
          </a:p>
        </p:txBody>
      </p:sp>
      <p:sp>
        <p:nvSpPr>
          <p:cNvPr id="3" name="TextBox 2"/>
          <p:cNvSpPr txBox="1"/>
          <p:nvPr/>
        </p:nvSpPr>
        <p:spPr>
          <a:xfrm>
            <a:off x="682171" y="420914"/>
            <a:ext cx="1814286"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Example 1 </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82171" y="1262743"/>
            <a:ext cx="10537372"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Consider the liquid level tank shown below. Draw a feedback control loop to control the liquid level inside the tank (h). The control loop should contains the following :</a:t>
            </a:r>
          </a:p>
        </p:txBody>
      </p:sp>
      <p:grpSp>
        <p:nvGrpSpPr>
          <p:cNvPr id="5" name="Group 4"/>
          <p:cNvGrpSpPr/>
          <p:nvPr/>
        </p:nvGrpSpPr>
        <p:grpSpPr>
          <a:xfrm>
            <a:off x="7195202" y="2087211"/>
            <a:ext cx="4623055" cy="2902132"/>
            <a:chOff x="403057" y="1709839"/>
            <a:chExt cx="4623055" cy="2902132"/>
          </a:xfrm>
        </p:grpSpPr>
        <p:sp>
          <p:nvSpPr>
            <p:cNvPr id="6" name="AutoShape 25"/>
            <p:cNvSpPr>
              <a:spLocks noChangeArrowheads="1"/>
            </p:cNvSpPr>
            <p:nvPr/>
          </p:nvSpPr>
          <p:spPr bwMode="auto">
            <a:xfrm rot="16200000">
              <a:off x="3542307" y="3945310"/>
              <a:ext cx="261938" cy="457200"/>
            </a:xfrm>
            <a:prstGeom prst="flowChartCollate">
              <a:avLst/>
            </a:prstGeom>
            <a:solidFill>
              <a:schemeClr val="bg1"/>
            </a:solidFill>
            <a:ln w="9525">
              <a:solidFill>
                <a:schemeClr val="tx1"/>
              </a:solidFill>
              <a:miter lim="800000"/>
              <a:headEnd/>
              <a:tailEnd/>
            </a:ln>
          </p:spPr>
          <p:txBody>
            <a:bodyPr wrap="none" anchor="ct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0"/>
                </a:spcBef>
                <a:buClrTx/>
                <a:buSzTx/>
                <a:buFontTx/>
                <a:buNone/>
              </a:pPr>
              <a:endParaRPr lang="en-MY" altLang="en-US" sz="1800"/>
            </a:p>
          </p:txBody>
        </p:sp>
        <p:grpSp>
          <p:nvGrpSpPr>
            <p:cNvPr id="7" name="Group 6"/>
            <p:cNvGrpSpPr/>
            <p:nvPr/>
          </p:nvGrpSpPr>
          <p:grpSpPr>
            <a:xfrm>
              <a:off x="1589315" y="2623401"/>
              <a:ext cx="1379081" cy="1988569"/>
              <a:chOff x="1284402" y="1875971"/>
              <a:chExt cx="1379081" cy="1988569"/>
            </a:xfrm>
          </p:grpSpPr>
          <p:sp>
            <p:nvSpPr>
              <p:cNvPr id="24" name="Chord 23"/>
              <p:cNvSpPr/>
              <p:nvPr/>
            </p:nvSpPr>
            <p:spPr>
              <a:xfrm rot="16200000">
                <a:off x="1741714" y="2942772"/>
                <a:ext cx="464457" cy="1379080"/>
              </a:xfrm>
              <a:prstGeom prst="chord">
                <a:avLst>
                  <a:gd name="adj1" fmla="val 5429899"/>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flipH="1" flipV="1">
                <a:off x="1284402" y="1875971"/>
                <a:ext cx="0" cy="1756342"/>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flipV="1">
                <a:off x="2663483" y="1875971"/>
                <a:ext cx="0" cy="1756342"/>
              </a:xfrm>
              <a:prstGeom prst="line">
                <a:avLst/>
              </a:prstGeom>
            </p:spPr>
            <p:style>
              <a:lnRef idx="1">
                <a:schemeClr val="dk1"/>
              </a:lnRef>
              <a:fillRef idx="0">
                <a:schemeClr val="dk1"/>
              </a:fillRef>
              <a:effectRef idx="0">
                <a:schemeClr val="dk1"/>
              </a:effectRef>
              <a:fontRef idx="minor">
                <a:schemeClr val="tx1"/>
              </a:fontRef>
            </p:style>
          </p:cxnSp>
        </p:grpSp>
        <p:grpSp>
          <p:nvGrpSpPr>
            <p:cNvPr id="8" name="Group 7"/>
            <p:cNvGrpSpPr/>
            <p:nvPr/>
          </p:nvGrpSpPr>
          <p:grpSpPr>
            <a:xfrm>
              <a:off x="403057" y="2234266"/>
              <a:ext cx="1422512" cy="598715"/>
              <a:chOff x="725714" y="1563913"/>
              <a:chExt cx="1422512" cy="598715"/>
            </a:xfrm>
          </p:grpSpPr>
          <p:cxnSp>
            <p:nvCxnSpPr>
              <p:cNvPr id="22" name="Straight Connector 21"/>
              <p:cNvCxnSpPr/>
              <p:nvPr/>
            </p:nvCxnSpPr>
            <p:spPr>
              <a:xfrm>
                <a:off x="725714" y="1571171"/>
                <a:ext cx="1422512"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2148226" y="1563913"/>
                <a:ext cx="0" cy="598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9" name="Straight Connector 8"/>
            <p:cNvCxnSpPr/>
            <p:nvPr/>
          </p:nvCxnSpPr>
          <p:spPr>
            <a:xfrm>
              <a:off x="1589315" y="3071586"/>
              <a:ext cx="13790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649878" y="3155041"/>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879824" y="3214689"/>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698171" y="3336246"/>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2344169" y="3193142"/>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2148226" y="3332842"/>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2996179" y="4192360"/>
              <a:ext cx="460034"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2540112" y="3071586"/>
              <a:ext cx="0" cy="154038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2603500" y="3580435"/>
              <a:ext cx="457200"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cxnSp>
          <p:nvCxnSpPr>
            <p:cNvPr id="18" name="Straight Arrow Connector 17"/>
            <p:cNvCxnSpPr/>
            <p:nvPr/>
          </p:nvCxnSpPr>
          <p:spPr>
            <a:xfrm>
              <a:off x="3901876" y="4173910"/>
              <a:ext cx="4687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9" name="Rectangle 18"/>
                <p:cNvSpPr/>
                <p:nvPr/>
              </p:nvSpPr>
              <p:spPr>
                <a:xfrm>
                  <a:off x="403057" y="1709839"/>
                  <a:ext cx="51167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𝑖</m:t>
                            </m:r>
                          </m:sub>
                        </m:sSub>
                      </m:oMath>
                    </m:oMathPara>
                  </a14:m>
                  <a:endParaRPr lang="en-US" sz="2400" dirty="0"/>
                </a:p>
              </p:txBody>
            </p:sp>
          </mc:Choice>
          <mc:Fallback xmlns="">
            <p:sp>
              <p:nvSpPr>
                <p:cNvPr id="19" name="Rectangle 18"/>
                <p:cNvSpPr>
                  <a:spLocks noRot="1" noChangeAspect="1" noMove="1" noResize="1" noEditPoints="1" noAdjustHandles="1" noChangeArrowheads="1" noChangeShapeType="1" noTextEdit="1"/>
                </p:cNvSpPr>
                <p:nvPr/>
              </p:nvSpPr>
              <p:spPr>
                <a:xfrm>
                  <a:off x="403057" y="1709839"/>
                  <a:ext cx="511679" cy="461665"/>
                </a:xfrm>
                <a:prstGeom prst="rect">
                  <a:avLst/>
                </a:prstGeom>
                <a:blipFill>
                  <a:blip r:embed="rId2"/>
                  <a:stretch>
                    <a:fillRect b="-10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4462688" y="3680404"/>
                  <a:ext cx="5634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𝑜</m:t>
                            </m:r>
                          </m:sub>
                        </m:sSub>
                      </m:oMath>
                    </m:oMathPara>
                  </a14:m>
                  <a:endParaRPr lang="en-US" sz="2400" dirty="0"/>
                </a:p>
              </p:txBody>
            </p:sp>
          </mc:Choice>
          <mc:Fallback xmlns="">
            <p:sp>
              <p:nvSpPr>
                <p:cNvPr id="20" name="Rectangle 19"/>
                <p:cNvSpPr>
                  <a:spLocks noRot="1" noChangeAspect="1" noMove="1" noResize="1" noEditPoints="1" noAdjustHandles="1" noChangeArrowheads="1" noChangeShapeType="1" noTextEdit="1"/>
                </p:cNvSpPr>
                <p:nvPr/>
              </p:nvSpPr>
              <p:spPr>
                <a:xfrm>
                  <a:off x="4462688" y="3680404"/>
                  <a:ext cx="563424" cy="461665"/>
                </a:xfrm>
                <a:prstGeom prst="rect">
                  <a:avLst/>
                </a:prstGeom>
                <a:blipFill>
                  <a:blip r:embed="rId3"/>
                  <a:stretch>
                    <a:fillRect b="-1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3444675" y="3672115"/>
                  <a:ext cx="413382"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𝑅</m:t>
                        </m:r>
                      </m:oMath>
                    </m:oMathPara>
                  </a14:m>
                  <a:endParaRPr lang="en-US" sz="2000" dirty="0"/>
                </a:p>
              </p:txBody>
            </p:sp>
          </mc:Choice>
          <mc:Fallback xmlns="">
            <p:sp>
              <p:nvSpPr>
                <p:cNvPr id="21" name="Rectangle 20"/>
                <p:cNvSpPr>
                  <a:spLocks noRot="1" noChangeAspect="1" noMove="1" noResize="1" noEditPoints="1" noAdjustHandles="1" noChangeArrowheads="1" noChangeShapeType="1" noTextEdit="1"/>
                </p:cNvSpPr>
                <p:nvPr/>
              </p:nvSpPr>
              <p:spPr>
                <a:xfrm>
                  <a:off x="3444675" y="3672115"/>
                  <a:ext cx="413382" cy="400110"/>
                </a:xfrm>
                <a:prstGeom prst="rect">
                  <a:avLst/>
                </a:prstGeom>
                <a:blipFill>
                  <a:blip r:embed="rId4"/>
                  <a:stretch>
                    <a:fillRect/>
                  </a:stretch>
                </a:blipFill>
              </p:spPr>
              <p:txBody>
                <a:bodyPr/>
                <a:lstStyle/>
                <a:p>
                  <a:r>
                    <a:rPr lang="en-US">
                      <a:noFill/>
                    </a:rPr>
                    <a:t> </a:t>
                  </a:r>
                </a:p>
              </p:txBody>
            </p:sp>
          </mc:Fallback>
        </mc:AlternateContent>
      </p:grpSp>
      <p:sp>
        <p:nvSpPr>
          <p:cNvPr id="27" name="TextBox 26"/>
          <p:cNvSpPr txBox="1"/>
          <p:nvPr/>
        </p:nvSpPr>
        <p:spPr>
          <a:xfrm>
            <a:off x="739321" y="2011273"/>
            <a:ext cx="5766341" cy="2585323"/>
          </a:xfrm>
          <a:prstGeom prst="rect">
            <a:avLst/>
          </a:prstGeom>
          <a:noFill/>
        </p:spPr>
        <p:txBody>
          <a:bodyPr wrap="square" rtlCol="0">
            <a:spAutoFit/>
          </a:bodyPr>
          <a:lstStyle/>
          <a:p>
            <a:pPr>
              <a:lnSpc>
                <a:spcPct val="150000"/>
              </a:lnSpc>
            </a:pP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easuring element</a:t>
            </a:r>
          </a:p>
          <a:p>
            <a:pPr>
              <a:lnSpc>
                <a:spcPct val="150000"/>
              </a:lnSpc>
            </a:pPr>
            <a:r>
              <a:rPr lang="en-US" dirty="0" smtClean="0">
                <a:latin typeface="Times New Roman" panose="02020603050405020304" pitchFamily="18" charset="0"/>
                <a:cs typeface="Times New Roman" panose="02020603050405020304" pitchFamily="18" charset="0"/>
              </a:rPr>
              <a:t>2- Transmitter.</a:t>
            </a:r>
          </a:p>
          <a:p>
            <a:pPr>
              <a:lnSpc>
                <a:spcPct val="150000"/>
              </a:lnSpc>
            </a:pPr>
            <a:r>
              <a:rPr lang="en-US" dirty="0" smtClean="0">
                <a:latin typeface="Times New Roman" panose="02020603050405020304" pitchFamily="18" charset="0"/>
                <a:cs typeface="Times New Roman" panose="02020603050405020304" pitchFamily="18" charset="0"/>
              </a:rPr>
              <a:t>3- Indicator (function in DCS)</a:t>
            </a:r>
          </a:p>
          <a:p>
            <a:pPr>
              <a:lnSpc>
                <a:spcPct val="150000"/>
              </a:lnSpc>
            </a:pPr>
            <a:r>
              <a:rPr lang="en-US" dirty="0" smtClean="0">
                <a:latin typeface="Times New Roman" panose="02020603050405020304" pitchFamily="18" charset="0"/>
                <a:cs typeface="Times New Roman" panose="02020603050405020304" pitchFamily="18" charset="0"/>
              </a:rPr>
              <a:t>4- Recording controlling (front mounted in remote panel)</a:t>
            </a:r>
          </a:p>
          <a:p>
            <a:pPr>
              <a:lnSpc>
                <a:spcPct val="150000"/>
              </a:lnSpc>
            </a:pPr>
            <a:r>
              <a:rPr lang="en-US" dirty="0" smtClean="0">
                <a:latin typeface="Times New Roman" panose="02020603050405020304" pitchFamily="18" charset="0"/>
                <a:cs typeface="Times New Roman" panose="02020603050405020304" pitchFamily="18" charset="0"/>
              </a:rPr>
              <a:t>5- Pneumatic control valve.</a:t>
            </a:r>
          </a:p>
          <a:p>
            <a:pPr>
              <a:lnSpc>
                <a:spcPct val="150000"/>
              </a:lnSpc>
            </a:pPr>
            <a:r>
              <a:rPr lang="en-US" dirty="0" smtClean="0">
                <a:latin typeface="Times New Roman" panose="02020603050405020304" pitchFamily="18" charset="0"/>
                <a:cs typeface="Times New Roman" panose="02020603050405020304" pitchFamily="18" charset="0"/>
              </a:rPr>
              <a:t>6- Give tag No. for these items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275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6</a:t>
            </a:fld>
            <a:endParaRPr lang="en-US"/>
          </a:p>
        </p:txBody>
      </p:sp>
      <p:sp>
        <p:nvSpPr>
          <p:cNvPr id="3" name="TextBox 2"/>
          <p:cNvSpPr txBox="1"/>
          <p:nvPr/>
        </p:nvSpPr>
        <p:spPr>
          <a:xfrm>
            <a:off x="595086" y="478972"/>
            <a:ext cx="1494972"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Solution</a:t>
            </a:r>
            <a:endParaRPr lang="en-US" sz="2400" b="1" dirty="0">
              <a:solidFill>
                <a:srgbClr val="FF0000"/>
              </a:solidFill>
              <a:latin typeface="Times New Roman" panose="02020603050405020304" pitchFamily="18" charset="0"/>
              <a:cs typeface="Times New Roman" panose="02020603050405020304" pitchFamily="18" charset="0"/>
            </a:endParaRPr>
          </a:p>
        </p:txBody>
      </p:sp>
      <p:grpSp>
        <p:nvGrpSpPr>
          <p:cNvPr id="88" name="Group 87"/>
          <p:cNvGrpSpPr/>
          <p:nvPr/>
        </p:nvGrpSpPr>
        <p:grpSpPr>
          <a:xfrm>
            <a:off x="3112783" y="1584057"/>
            <a:ext cx="6082144" cy="4146965"/>
            <a:chOff x="3722383" y="379371"/>
            <a:chExt cx="6082144" cy="4146965"/>
          </a:xfrm>
        </p:grpSpPr>
        <p:sp>
          <p:nvSpPr>
            <p:cNvPr id="5" name="AutoShape 25"/>
            <p:cNvSpPr>
              <a:spLocks noChangeArrowheads="1"/>
            </p:cNvSpPr>
            <p:nvPr/>
          </p:nvSpPr>
          <p:spPr bwMode="auto">
            <a:xfrm rot="16200000">
              <a:off x="8320722" y="3858225"/>
              <a:ext cx="261938" cy="457200"/>
            </a:xfrm>
            <a:prstGeom prst="flowChartCollate">
              <a:avLst/>
            </a:prstGeom>
            <a:solidFill>
              <a:schemeClr val="bg1"/>
            </a:solidFill>
            <a:ln w="9525">
              <a:solidFill>
                <a:schemeClr val="tx1"/>
              </a:solidFill>
              <a:miter lim="800000"/>
              <a:headEnd/>
              <a:tailEnd/>
            </a:ln>
          </p:spPr>
          <p:txBody>
            <a:bodyPr wrap="none" anchor="ct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0"/>
                </a:spcBef>
                <a:buClrTx/>
                <a:buSzTx/>
                <a:buFontTx/>
                <a:buNone/>
              </a:pPr>
              <a:endParaRPr lang="en-MY" altLang="en-US" sz="1800"/>
            </a:p>
          </p:txBody>
        </p:sp>
        <p:grpSp>
          <p:nvGrpSpPr>
            <p:cNvPr id="6" name="Group 5"/>
            <p:cNvGrpSpPr/>
            <p:nvPr/>
          </p:nvGrpSpPr>
          <p:grpSpPr>
            <a:xfrm>
              <a:off x="6367730" y="2536316"/>
              <a:ext cx="1379081" cy="1988569"/>
              <a:chOff x="1284402" y="1875971"/>
              <a:chExt cx="1379081" cy="1988569"/>
            </a:xfrm>
          </p:grpSpPr>
          <p:sp>
            <p:nvSpPr>
              <p:cNvPr id="23" name="Chord 22"/>
              <p:cNvSpPr/>
              <p:nvPr/>
            </p:nvSpPr>
            <p:spPr>
              <a:xfrm rot="16200000">
                <a:off x="1741714" y="2942772"/>
                <a:ext cx="464457" cy="1379080"/>
              </a:xfrm>
              <a:prstGeom prst="chord">
                <a:avLst>
                  <a:gd name="adj1" fmla="val 5429899"/>
                  <a:gd name="adj2" fmla="val 1620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H="1" flipV="1">
                <a:off x="1284402" y="1875971"/>
                <a:ext cx="0" cy="1756342"/>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flipV="1">
                <a:off x="2663483" y="1875971"/>
                <a:ext cx="0" cy="1756342"/>
              </a:xfrm>
              <a:prstGeom prst="line">
                <a:avLst/>
              </a:prstGeom>
            </p:spPr>
            <p:style>
              <a:lnRef idx="1">
                <a:schemeClr val="dk1"/>
              </a:lnRef>
              <a:fillRef idx="0">
                <a:schemeClr val="dk1"/>
              </a:fillRef>
              <a:effectRef idx="0">
                <a:schemeClr val="dk1"/>
              </a:effectRef>
              <a:fontRef idx="minor">
                <a:schemeClr val="tx1"/>
              </a:fontRef>
            </p:style>
          </p:cxnSp>
        </p:grpSp>
        <p:cxnSp>
          <p:nvCxnSpPr>
            <p:cNvPr id="22" name="Straight Arrow Connector 21"/>
            <p:cNvCxnSpPr/>
            <p:nvPr/>
          </p:nvCxnSpPr>
          <p:spPr>
            <a:xfrm>
              <a:off x="6615907" y="2165548"/>
              <a:ext cx="0" cy="598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6367730" y="2984501"/>
              <a:ext cx="137908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412291" y="3067956"/>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6426011" y="3127604"/>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476586" y="3249161"/>
              <a:ext cx="18288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7122584" y="3106057"/>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6926641" y="3245757"/>
              <a:ext cx="195943"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7774594" y="4105275"/>
              <a:ext cx="460034"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6909839" y="2985951"/>
              <a:ext cx="0" cy="154038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6452639" y="3498835"/>
              <a:ext cx="457200" cy="400110"/>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h</a:t>
              </a:r>
              <a:endParaRPr lang="en-US" sz="2000" dirty="0">
                <a:latin typeface="Times New Roman" panose="02020603050405020304" pitchFamily="18" charset="0"/>
                <a:cs typeface="Times New Roman" panose="02020603050405020304" pitchFamily="18" charset="0"/>
              </a:endParaRPr>
            </a:p>
          </p:txBody>
        </p:sp>
        <p:cxnSp>
          <p:nvCxnSpPr>
            <p:cNvPr id="17" name="Straight Arrow Connector 16"/>
            <p:cNvCxnSpPr/>
            <p:nvPr/>
          </p:nvCxnSpPr>
          <p:spPr>
            <a:xfrm>
              <a:off x="8680291" y="4086825"/>
              <a:ext cx="4687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Rectangle 17"/>
                <p:cNvSpPr/>
                <p:nvPr/>
              </p:nvSpPr>
              <p:spPr>
                <a:xfrm>
                  <a:off x="3722383" y="1549512"/>
                  <a:ext cx="51167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𝑖</m:t>
                            </m:r>
                          </m:sub>
                        </m:sSub>
                      </m:oMath>
                    </m:oMathPara>
                  </a14:m>
                  <a:endParaRPr lang="en-US" sz="2400" dirty="0"/>
                </a:p>
              </p:txBody>
            </p:sp>
          </mc:Choice>
          <mc:Fallback xmlns="">
            <p:sp>
              <p:nvSpPr>
                <p:cNvPr id="18" name="Rectangle 17"/>
                <p:cNvSpPr>
                  <a:spLocks noRot="1" noChangeAspect="1" noMove="1" noResize="1" noEditPoints="1" noAdjustHandles="1" noChangeArrowheads="1" noChangeShapeType="1" noTextEdit="1"/>
                </p:cNvSpPr>
                <p:nvPr/>
              </p:nvSpPr>
              <p:spPr>
                <a:xfrm>
                  <a:off x="3722383" y="1549512"/>
                  <a:ext cx="511679" cy="461665"/>
                </a:xfrm>
                <a:prstGeom prst="rect">
                  <a:avLst/>
                </a:prstGeom>
                <a:blipFill>
                  <a:blip r:embed="rId2"/>
                  <a:stretch>
                    <a:fillRect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9241103" y="3593319"/>
                  <a:ext cx="5634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𝑞</m:t>
                            </m:r>
                          </m:e>
                          <m:sub>
                            <m:r>
                              <a:rPr lang="en-US" sz="2400" b="0" i="1" smtClean="0">
                                <a:latin typeface="Cambria Math" panose="02040503050406030204" pitchFamily="18" charset="0"/>
                              </a:rPr>
                              <m:t>𝑜</m:t>
                            </m:r>
                          </m:sub>
                        </m:sSub>
                      </m:oMath>
                    </m:oMathPara>
                  </a14:m>
                  <a:endParaRPr lang="en-US" sz="2400" dirty="0"/>
                </a:p>
              </p:txBody>
            </p:sp>
          </mc:Choice>
          <mc:Fallback xmlns="">
            <p:sp>
              <p:nvSpPr>
                <p:cNvPr id="19" name="Rectangle 18"/>
                <p:cNvSpPr>
                  <a:spLocks noRot="1" noChangeAspect="1" noMove="1" noResize="1" noEditPoints="1" noAdjustHandles="1" noChangeArrowheads="1" noChangeShapeType="1" noTextEdit="1"/>
                </p:cNvSpPr>
                <p:nvPr/>
              </p:nvSpPr>
              <p:spPr>
                <a:xfrm>
                  <a:off x="9241103" y="3593319"/>
                  <a:ext cx="563424" cy="461665"/>
                </a:xfrm>
                <a:prstGeom prst="rect">
                  <a:avLst/>
                </a:prstGeom>
                <a:blipFill>
                  <a:blip r:embed="rId3"/>
                  <a:stretch>
                    <a:fillRect b="-10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8223090" y="3585030"/>
                  <a:ext cx="413382"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𝑅</m:t>
                        </m:r>
                      </m:oMath>
                    </m:oMathPara>
                  </a14:m>
                  <a:endParaRPr lang="en-US" sz="2000" dirty="0"/>
                </a:p>
              </p:txBody>
            </p:sp>
          </mc:Choice>
          <mc:Fallback xmlns="">
            <p:sp>
              <p:nvSpPr>
                <p:cNvPr id="20" name="Rectangle 19"/>
                <p:cNvSpPr>
                  <a:spLocks noRot="1" noChangeAspect="1" noMove="1" noResize="1" noEditPoints="1" noAdjustHandles="1" noChangeArrowheads="1" noChangeShapeType="1" noTextEdit="1"/>
                </p:cNvSpPr>
                <p:nvPr/>
              </p:nvSpPr>
              <p:spPr>
                <a:xfrm>
                  <a:off x="8223090" y="3585030"/>
                  <a:ext cx="413382" cy="400110"/>
                </a:xfrm>
                <a:prstGeom prst="rect">
                  <a:avLst/>
                </a:prstGeom>
                <a:blipFill>
                  <a:blip r:embed="rId4"/>
                  <a:stretch>
                    <a:fillRect/>
                  </a:stretch>
                </a:blipFill>
              </p:spPr>
              <p:txBody>
                <a:bodyPr/>
                <a:lstStyle/>
                <a:p>
                  <a:r>
                    <a:rPr lang="en-US">
                      <a:noFill/>
                    </a:rPr>
                    <a:t> </a:t>
                  </a:r>
                </a:p>
              </p:txBody>
            </p:sp>
          </mc:Fallback>
        </mc:AlternateContent>
        <p:grpSp>
          <p:nvGrpSpPr>
            <p:cNvPr id="26" name="Group 11"/>
            <p:cNvGrpSpPr>
              <a:grpSpLocks/>
            </p:cNvGrpSpPr>
            <p:nvPr/>
          </p:nvGrpSpPr>
          <p:grpSpPr bwMode="auto">
            <a:xfrm>
              <a:off x="4639385" y="1676860"/>
              <a:ext cx="457200" cy="609600"/>
              <a:chOff x="1776" y="2880"/>
              <a:chExt cx="288" cy="336"/>
            </a:xfrm>
          </p:grpSpPr>
          <p:sp>
            <p:nvSpPr>
              <p:cNvPr id="27" name="AutoShape 12"/>
              <p:cNvSpPr>
                <a:spLocks noChangeArrowheads="1"/>
              </p:cNvSpPr>
              <p:nvPr/>
            </p:nvSpPr>
            <p:spPr bwMode="auto">
              <a:xfrm rot="-5400000">
                <a:off x="1848" y="3000"/>
                <a:ext cx="144" cy="288"/>
              </a:xfrm>
              <a:prstGeom prst="flowChartCollate">
                <a:avLst/>
              </a:prstGeom>
              <a:solidFill>
                <a:schemeClr val="accent1"/>
              </a:solidFill>
              <a:ln w="9525">
                <a:solidFill>
                  <a:schemeClr val="tx1"/>
                </a:solidFill>
                <a:miter lim="800000"/>
                <a:headEnd/>
                <a:tailEnd/>
              </a:ln>
            </p:spPr>
            <p:txBody>
              <a:bodyPr wrap="none" anchor="ct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0"/>
                  </a:spcBef>
                  <a:buClrTx/>
                  <a:buSzTx/>
                  <a:buFontTx/>
                  <a:buNone/>
                </a:pPr>
                <a:endParaRPr lang="en-MY" altLang="en-US" sz="1800"/>
              </a:p>
            </p:txBody>
          </p:sp>
          <p:sp>
            <p:nvSpPr>
              <p:cNvPr id="28" name="Line 13"/>
              <p:cNvSpPr>
                <a:spLocks noChangeShapeType="1"/>
              </p:cNvSpPr>
              <p:nvPr/>
            </p:nvSpPr>
            <p:spPr bwMode="auto">
              <a:xfrm flipV="1">
                <a:off x="1920" y="297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AutoShape 14"/>
              <p:cNvSpPr>
                <a:spLocks noChangeArrowheads="1"/>
              </p:cNvSpPr>
              <p:nvPr/>
            </p:nvSpPr>
            <p:spPr bwMode="auto">
              <a:xfrm rot="-5400000">
                <a:off x="1872" y="2832"/>
                <a:ext cx="96" cy="192"/>
              </a:xfrm>
              <a:prstGeom prst="flowChartDelay">
                <a:avLst/>
              </a:prstGeom>
              <a:solidFill>
                <a:schemeClr val="accent1"/>
              </a:solidFill>
              <a:ln w="9525">
                <a:solidFill>
                  <a:schemeClr val="tx1"/>
                </a:solidFill>
                <a:miter lim="800000"/>
                <a:headEnd/>
                <a:tailEnd/>
              </a:ln>
            </p:spPr>
            <p:txBody>
              <a:bodyPr wrap="none" anchor="ct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0"/>
                  </a:spcBef>
                  <a:buClrTx/>
                  <a:buSzTx/>
                  <a:buFontTx/>
                  <a:buNone/>
                </a:pPr>
                <a:endParaRPr lang="en-MY" altLang="en-US" sz="1800"/>
              </a:p>
            </p:txBody>
          </p:sp>
        </p:grpSp>
        <p:cxnSp>
          <p:nvCxnSpPr>
            <p:cNvPr id="30" name="Straight Arrow Connector 29"/>
            <p:cNvCxnSpPr/>
            <p:nvPr/>
          </p:nvCxnSpPr>
          <p:spPr>
            <a:xfrm>
              <a:off x="4180967" y="2155831"/>
              <a:ext cx="4687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7548790" y="2464906"/>
              <a:ext cx="0" cy="1039189"/>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H="1">
              <a:off x="7493770" y="1105812"/>
              <a:ext cx="0" cy="802257"/>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50" name="Group 49"/>
            <p:cNvGrpSpPr/>
            <p:nvPr/>
          </p:nvGrpSpPr>
          <p:grpSpPr>
            <a:xfrm>
              <a:off x="7122584" y="1676860"/>
              <a:ext cx="728538" cy="726441"/>
              <a:chOff x="2384172" y="3245757"/>
              <a:chExt cx="867028" cy="870039"/>
            </a:xfrm>
          </p:grpSpPr>
          <p:grpSp>
            <p:nvGrpSpPr>
              <p:cNvPr id="34" name="Group 33"/>
              <p:cNvGrpSpPr/>
              <p:nvPr/>
            </p:nvGrpSpPr>
            <p:grpSpPr>
              <a:xfrm>
                <a:off x="2384172" y="3245757"/>
                <a:ext cx="867028" cy="870039"/>
                <a:chOff x="3444822" y="3824150"/>
                <a:chExt cx="604664" cy="637783"/>
              </a:xfrm>
            </p:grpSpPr>
            <p:sp>
              <p:nvSpPr>
                <p:cNvPr id="32" name="Oval 42"/>
                <p:cNvSpPr>
                  <a:spLocks noChangeArrowheads="1"/>
                </p:cNvSpPr>
                <p:nvPr/>
              </p:nvSpPr>
              <p:spPr bwMode="auto">
                <a:xfrm>
                  <a:off x="3444822" y="3824150"/>
                  <a:ext cx="604664" cy="637783"/>
                </a:xfrm>
                <a:prstGeom prst="ellipse">
                  <a:avLst/>
                </a:prstGeom>
                <a:solidFill>
                  <a:schemeClr val="bg1"/>
                </a:solidFill>
                <a:ln w="9525">
                  <a:solidFill>
                    <a:schemeClr val="tx1"/>
                  </a:solidFill>
                  <a:round/>
                  <a:headEnd/>
                  <a:tailEnd/>
                </a:ln>
              </p:spPr>
              <p:txBody>
                <a:bodyPr wrap="none" anchor="ct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0"/>
                    </a:spcBef>
                    <a:buClrTx/>
                    <a:buSzTx/>
                    <a:buFontTx/>
                    <a:buNone/>
                  </a:pPr>
                  <a:endParaRPr lang="en-MY" altLang="en-US" sz="1800" dirty="0"/>
                </a:p>
              </p:txBody>
            </p:sp>
            <p:sp>
              <p:nvSpPr>
                <p:cNvPr id="33" name="Text Box 43"/>
                <p:cNvSpPr txBox="1">
                  <a:spLocks noChangeArrowheads="1"/>
                </p:cNvSpPr>
                <p:nvPr/>
              </p:nvSpPr>
              <p:spPr bwMode="auto">
                <a:xfrm>
                  <a:off x="3593470" y="3938794"/>
                  <a:ext cx="318851" cy="243193"/>
                </a:xfrm>
                <a:prstGeom prst="rect">
                  <a:avLst/>
                </a:prstGeom>
                <a:solidFill>
                  <a:schemeClr val="bg1"/>
                </a:solidFill>
                <a:ln>
                  <a:noFill/>
                </a:ln>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50000"/>
                    </a:spcBef>
                    <a:buClrTx/>
                    <a:buSzTx/>
                    <a:buFontTx/>
                    <a:buNone/>
                  </a:pPr>
                  <a:r>
                    <a:rPr lang="en-US" altLang="en-US" sz="1200" dirty="0" smtClean="0">
                      <a:latin typeface="Times New Roman" panose="02020603050405020304" pitchFamily="18" charset="0"/>
                      <a:cs typeface="Times New Roman" panose="02020603050405020304" pitchFamily="18" charset="0"/>
                    </a:rPr>
                    <a:t>LE</a:t>
                  </a:r>
                  <a:endParaRPr lang="en-US" altLang="en-US" sz="1200"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49" name="Rectangle 48"/>
                  <p:cNvSpPr/>
                  <p:nvPr/>
                </p:nvSpPr>
                <p:spPr>
                  <a:xfrm>
                    <a:off x="2495322" y="3647851"/>
                    <a:ext cx="644727"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en-US" sz="1200" b="0" i="1" smtClean="0">
                              <a:latin typeface="Cambria Math" panose="02040503050406030204" pitchFamily="18" charset="0"/>
                            </a:rPr>
                            <m:t>41201</m:t>
                          </m:r>
                        </m:oMath>
                      </m:oMathPara>
                    </a14:m>
                    <a:endParaRPr lang="en-US" sz="1200" dirty="0"/>
                  </a:p>
                </p:txBody>
              </p:sp>
            </mc:Choice>
            <mc:Fallback xmlns="">
              <p:sp>
                <p:nvSpPr>
                  <p:cNvPr id="49" name="Rectangle 48"/>
                  <p:cNvSpPr>
                    <a:spLocks noRot="1" noChangeAspect="1" noMove="1" noResize="1" noEditPoints="1" noAdjustHandles="1" noChangeArrowheads="1" noChangeShapeType="1" noTextEdit="1"/>
                  </p:cNvSpPr>
                  <p:nvPr/>
                </p:nvSpPr>
                <p:spPr>
                  <a:xfrm>
                    <a:off x="2495322" y="3647851"/>
                    <a:ext cx="644727" cy="276999"/>
                  </a:xfrm>
                  <a:prstGeom prst="rect">
                    <a:avLst/>
                  </a:prstGeom>
                  <a:blipFill>
                    <a:blip r:embed="rId5"/>
                    <a:stretch>
                      <a:fillRect r="-5618" b="-2632"/>
                    </a:stretch>
                  </a:blipFill>
                </p:spPr>
                <p:txBody>
                  <a:bodyPr/>
                  <a:lstStyle/>
                  <a:p>
                    <a:r>
                      <a:rPr lang="en-US">
                        <a:noFill/>
                      </a:rPr>
                      <a:t> </a:t>
                    </a:r>
                  </a:p>
                </p:txBody>
              </p:sp>
            </mc:Fallback>
          </mc:AlternateContent>
        </p:grpSp>
        <p:grpSp>
          <p:nvGrpSpPr>
            <p:cNvPr id="51" name="Group 50"/>
            <p:cNvGrpSpPr/>
            <p:nvPr/>
          </p:nvGrpSpPr>
          <p:grpSpPr>
            <a:xfrm>
              <a:off x="7129502" y="379371"/>
              <a:ext cx="728538" cy="726441"/>
              <a:chOff x="2384172" y="3245757"/>
              <a:chExt cx="867028" cy="870039"/>
            </a:xfrm>
          </p:grpSpPr>
          <p:grpSp>
            <p:nvGrpSpPr>
              <p:cNvPr id="52" name="Group 51"/>
              <p:cNvGrpSpPr/>
              <p:nvPr/>
            </p:nvGrpSpPr>
            <p:grpSpPr>
              <a:xfrm>
                <a:off x="2384172" y="3245757"/>
                <a:ext cx="867028" cy="870039"/>
                <a:chOff x="3444822" y="3824150"/>
                <a:chExt cx="604664" cy="637783"/>
              </a:xfrm>
            </p:grpSpPr>
            <p:sp>
              <p:nvSpPr>
                <p:cNvPr id="54" name="Oval 42"/>
                <p:cNvSpPr>
                  <a:spLocks noChangeArrowheads="1"/>
                </p:cNvSpPr>
                <p:nvPr/>
              </p:nvSpPr>
              <p:spPr bwMode="auto">
                <a:xfrm>
                  <a:off x="3444822" y="3824150"/>
                  <a:ext cx="604664" cy="637783"/>
                </a:xfrm>
                <a:prstGeom prst="ellipse">
                  <a:avLst/>
                </a:prstGeom>
                <a:solidFill>
                  <a:schemeClr val="bg1"/>
                </a:solidFill>
                <a:ln w="9525">
                  <a:solidFill>
                    <a:schemeClr val="tx1"/>
                  </a:solidFill>
                  <a:round/>
                  <a:headEnd/>
                  <a:tailEnd/>
                </a:ln>
              </p:spPr>
              <p:txBody>
                <a:bodyPr wrap="none" anchor="ct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0"/>
                    </a:spcBef>
                    <a:buClrTx/>
                    <a:buSzTx/>
                    <a:buFontTx/>
                    <a:buNone/>
                  </a:pPr>
                  <a:endParaRPr lang="en-MY" altLang="en-US" sz="1800" dirty="0"/>
                </a:p>
              </p:txBody>
            </p:sp>
            <p:sp>
              <p:nvSpPr>
                <p:cNvPr id="55" name="Text Box 43"/>
                <p:cNvSpPr txBox="1">
                  <a:spLocks noChangeArrowheads="1"/>
                </p:cNvSpPr>
                <p:nvPr/>
              </p:nvSpPr>
              <p:spPr bwMode="auto">
                <a:xfrm>
                  <a:off x="3593470" y="3938794"/>
                  <a:ext cx="318851" cy="243193"/>
                </a:xfrm>
                <a:prstGeom prst="rect">
                  <a:avLst/>
                </a:prstGeom>
                <a:solidFill>
                  <a:schemeClr val="bg1"/>
                </a:solidFill>
                <a:ln>
                  <a:noFill/>
                </a:ln>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50000"/>
                    </a:spcBef>
                    <a:buClrTx/>
                    <a:buSzTx/>
                    <a:buFontTx/>
                    <a:buNone/>
                  </a:pPr>
                  <a:r>
                    <a:rPr lang="en-US" altLang="en-US" sz="1200" dirty="0" smtClean="0">
                      <a:latin typeface="Times New Roman" panose="02020603050405020304" pitchFamily="18" charset="0"/>
                      <a:cs typeface="Times New Roman" panose="02020603050405020304" pitchFamily="18" charset="0"/>
                    </a:rPr>
                    <a:t>LT</a:t>
                  </a:r>
                  <a:endParaRPr lang="en-US" altLang="en-US" sz="1200"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53" name="Rectangle 52"/>
                  <p:cNvSpPr/>
                  <p:nvPr/>
                </p:nvSpPr>
                <p:spPr>
                  <a:xfrm>
                    <a:off x="2495322" y="3647851"/>
                    <a:ext cx="644727"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en-US" sz="1200" b="0" i="1" smtClean="0">
                              <a:latin typeface="Cambria Math" panose="02040503050406030204" pitchFamily="18" charset="0"/>
                            </a:rPr>
                            <m:t>41201</m:t>
                          </m:r>
                        </m:oMath>
                      </m:oMathPara>
                    </a14:m>
                    <a:endParaRPr lang="en-US" sz="1200" dirty="0"/>
                  </a:p>
                </p:txBody>
              </p:sp>
            </mc:Choice>
            <mc:Fallback xmlns="">
              <p:sp>
                <p:nvSpPr>
                  <p:cNvPr id="53" name="Rectangle 52"/>
                  <p:cNvSpPr>
                    <a:spLocks noRot="1" noChangeAspect="1" noMove="1" noResize="1" noEditPoints="1" noAdjustHandles="1" noChangeArrowheads="1" noChangeShapeType="1" noTextEdit="1"/>
                  </p:cNvSpPr>
                  <p:nvPr/>
                </p:nvSpPr>
                <p:spPr>
                  <a:xfrm>
                    <a:off x="2495322" y="3647851"/>
                    <a:ext cx="644727" cy="276999"/>
                  </a:xfrm>
                  <a:prstGeom prst="rect">
                    <a:avLst/>
                  </a:prstGeom>
                  <a:blipFill>
                    <a:blip r:embed="rId5"/>
                    <a:stretch>
                      <a:fillRect r="-5618" b="-2632"/>
                    </a:stretch>
                  </a:blipFill>
                </p:spPr>
                <p:txBody>
                  <a:bodyPr/>
                  <a:lstStyle/>
                  <a:p>
                    <a:r>
                      <a:rPr lang="en-US">
                        <a:noFill/>
                      </a:rPr>
                      <a:t> </a:t>
                    </a:r>
                  </a:p>
                </p:txBody>
              </p:sp>
            </mc:Fallback>
          </mc:AlternateContent>
        </p:grpSp>
        <p:grpSp>
          <p:nvGrpSpPr>
            <p:cNvPr id="62" name="Group 61"/>
            <p:cNvGrpSpPr/>
            <p:nvPr/>
          </p:nvGrpSpPr>
          <p:grpSpPr>
            <a:xfrm>
              <a:off x="5705018" y="379371"/>
              <a:ext cx="854517" cy="756828"/>
              <a:chOff x="3295123" y="3520530"/>
              <a:chExt cx="854517" cy="756828"/>
            </a:xfrm>
          </p:grpSpPr>
          <p:grpSp>
            <p:nvGrpSpPr>
              <p:cNvPr id="56" name="Group 55"/>
              <p:cNvGrpSpPr/>
              <p:nvPr/>
            </p:nvGrpSpPr>
            <p:grpSpPr>
              <a:xfrm>
                <a:off x="3358114" y="3535724"/>
                <a:ext cx="728538" cy="726441"/>
                <a:chOff x="2384172" y="3245757"/>
                <a:chExt cx="867028" cy="870039"/>
              </a:xfrm>
            </p:grpSpPr>
            <p:grpSp>
              <p:nvGrpSpPr>
                <p:cNvPr id="57" name="Group 56"/>
                <p:cNvGrpSpPr/>
                <p:nvPr/>
              </p:nvGrpSpPr>
              <p:grpSpPr>
                <a:xfrm>
                  <a:off x="2384172" y="3245757"/>
                  <a:ext cx="867028" cy="870039"/>
                  <a:chOff x="3444822" y="3824150"/>
                  <a:chExt cx="604664" cy="637783"/>
                </a:xfrm>
              </p:grpSpPr>
              <p:sp>
                <p:nvSpPr>
                  <p:cNvPr id="59" name="Oval 42"/>
                  <p:cNvSpPr>
                    <a:spLocks noChangeArrowheads="1"/>
                  </p:cNvSpPr>
                  <p:nvPr/>
                </p:nvSpPr>
                <p:spPr bwMode="auto">
                  <a:xfrm>
                    <a:off x="3444822" y="3824150"/>
                    <a:ext cx="604664" cy="637783"/>
                  </a:xfrm>
                  <a:prstGeom prst="ellipse">
                    <a:avLst/>
                  </a:prstGeom>
                  <a:solidFill>
                    <a:schemeClr val="bg1"/>
                  </a:solidFill>
                  <a:ln w="9525">
                    <a:solidFill>
                      <a:schemeClr val="tx1"/>
                    </a:solidFill>
                    <a:round/>
                    <a:headEnd/>
                    <a:tailEnd/>
                  </a:ln>
                </p:spPr>
                <p:txBody>
                  <a:bodyPr wrap="none" anchor="ct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0"/>
                      </a:spcBef>
                      <a:buClrTx/>
                      <a:buSzTx/>
                      <a:buFontTx/>
                      <a:buNone/>
                    </a:pPr>
                    <a:endParaRPr lang="en-MY" altLang="en-US" sz="1800" dirty="0"/>
                  </a:p>
                </p:txBody>
              </p:sp>
              <p:sp>
                <p:nvSpPr>
                  <p:cNvPr id="60" name="Text Box 43"/>
                  <p:cNvSpPr txBox="1">
                    <a:spLocks noChangeArrowheads="1"/>
                  </p:cNvSpPr>
                  <p:nvPr/>
                </p:nvSpPr>
                <p:spPr bwMode="auto">
                  <a:xfrm>
                    <a:off x="3593470" y="3938794"/>
                    <a:ext cx="318851" cy="243193"/>
                  </a:xfrm>
                  <a:prstGeom prst="rect">
                    <a:avLst/>
                  </a:prstGeom>
                  <a:solidFill>
                    <a:schemeClr val="bg1"/>
                  </a:solidFill>
                  <a:ln>
                    <a:noFill/>
                  </a:ln>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50000"/>
                      </a:spcBef>
                      <a:buClrTx/>
                      <a:buSzTx/>
                      <a:buFontTx/>
                      <a:buNone/>
                    </a:pPr>
                    <a:r>
                      <a:rPr lang="en-US" altLang="en-US" sz="1200" dirty="0" smtClean="0">
                        <a:latin typeface="Times New Roman" panose="02020603050405020304" pitchFamily="18" charset="0"/>
                        <a:cs typeface="Times New Roman" panose="02020603050405020304" pitchFamily="18" charset="0"/>
                      </a:rPr>
                      <a:t>LI</a:t>
                    </a:r>
                    <a:endParaRPr lang="en-US" altLang="en-US" sz="1200"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58" name="Rectangle 57"/>
                    <p:cNvSpPr/>
                    <p:nvPr/>
                  </p:nvSpPr>
                  <p:spPr>
                    <a:xfrm>
                      <a:off x="2495322" y="3647851"/>
                      <a:ext cx="644727"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en-US" sz="1200" b="0" i="1" smtClean="0">
                                <a:latin typeface="Cambria Math" panose="02040503050406030204" pitchFamily="18" charset="0"/>
                              </a:rPr>
                              <m:t>41201</m:t>
                            </m:r>
                          </m:oMath>
                        </m:oMathPara>
                      </a14:m>
                      <a:endParaRPr lang="en-US" sz="1200" dirty="0"/>
                    </a:p>
                  </p:txBody>
                </p:sp>
              </mc:Choice>
              <mc:Fallback xmlns="">
                <p:sp>
                  <p:nvSpPr>
                    <p:cNvPr id="58" name="Rectangle 57"/>
                    <p:cNvSpPr>
                      <a:spLocks noRot="1" noChangeAspect="1" noMove="1" noResize="1" noEditPoints="1" noAdjustHandles="1" noChangeArrowheads="1" noChangeShapeType="1" noTextEdit="1"/>
                    </p:cNvSpPr>
                    <p:nvPr/>
                  </p:nvSpPr>
                  <p:spPr>
                    <a:xfrm>
                      <a:off x="2495322" y="3647851"/>
                      <a:ext cx="644727" cy="276999"/>
                    </a:xfrm>
                    <a:prstGeom prst="rect">
                      <a:avLst/>
                    </a:prstGeom>
                    <a:blipFill>
                      <a:blip r:embed="rId6"/>
                      <a:stretch>
                        <a:fillRect r="-6818" b="-5263"/>
                      </a:stretch>
                    </a:blipFill>
                  </p:spPr>
                  <p:txBody>
                    <a:bodyPr/>
                    <a:lstStyle/>
                    <a:p>
                      <a:r>
                        <a:rPr lang="en-US">
                          <a:noFill/>
                        </a:rPr>
                        <a:t> </a:t>
                      </a:r>
                    </a:p>
                  </p:txBody>
                </p:sp>
              </mc:Fallback>
            </mc:AlternateContent>
          </p:grpSp>
          <p:sp>
            <p:nvSpPr>
              <p:cNvPr id="61" name="Rectangle 60"/>
              <p:cNvSpPr/>
              <p:nvPr/>
            </p:nvSpPr>
            <p:spPr>
              <a:xfrm>
                <a:off x="3295123" y="3520530"/>
                <a:ext cx="854517" cy="7568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4472994" y="431810"/>
              <a:ext cx="728538" cy="726441"/>
              <a:chOff x="2384172" y="3245757"/>
              <a:chExt cx="867028" cy="870039"/>
            </a:xfrm>
          </p:grpSpPr>
          <p:grpSp>
            <p:nvGrpSpPr>
              <p:cNvPr id="64" name="Group 63"/>
              <p:cNvGrpSpPr/>
              <p:nvPr/>
            </p:nvGrpSpPr>
            <p:grpSpPr>
              <a:xfrm>
                <a:off x="2384172" y="3245757"/>
                <a:ext cx="867028" cy="870039"/>
                <a:chOff x="3444822" y="3824150"/>
                <a:chExt cx="604664" cy="637783"/>
              </a:xfrm>
            </p:grpSpPr>
            <p:sp>
              <p:nvSpPr>
                <p:cNvPr id="66" name="Oval 42"/>
                <p:cNvSpPr>
                  <a:spLocks noChangeArrowheads="1"/>
                </p:cNvSpPr>
                <p:nvPr/>
              </p:nvSpPr>
              <p:spPr bwMode="auto">
                <a:xfrm>
                  <a:off x="3444822" y="3824150"/>
                  <a:ext cx="604664" cy="637783"/>
                </a:xfrm>
                <a:prstGeom prst="ellipse">
                  <a:avLst/>
                </a:prstGeom>
                <a:solidFill>
                  <a:schemeClr val="bg1"/>
                </a:solidFill>
                <a:ln w="9525">
                  <a:solidFill>
                    <a:schemeClr val="tx1"/>
                  </a:solidFill>
                  <a:round/>
                  <a:headEnd/>
                  <a:tailEnd/>
                </a:ln>
              </p:spPr>
              <p:txBody>
                <a:bodyPr wrap="none" anchor="ct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0"/>
                    </a:spcBef>
                    <a:buClrTx/>
                    <a:buSzTx/>
                    <a:buFontTx/>
                    <a:buNone/>
                  </a:pPr>
                  <a:endParaRPr lang="en-MY" altLang="en-US" sz="1800" dirty="0"/>
                </a:p>
              </p:txBody>
            </p:sp>
            <p:sp>
              <p:nvSpPr>
                <p:cNvPr id="67" name="Text Box 43"/>
                <p:cNvSpPr txBox="1">
                  <a:spLocks noChangeArrowheads="1"/>
                </p:cNvSpPr>
                <p:nvPr/>
              </p:nvSpPr>
              <p:spPr bwMode="auto">
                <a:xfrm>
                  <a:off x="3555848" y="3926672"/>
                  <a:ext cx="442261" cy="243193"/>
                </a:xfrm>
                <a:prstGeom prst="rect">
                  <a:avLst/>
                </a:prstGeom>
                <a:solidFill>
                  <a:schemeClr val="bg1"/>
                </a:solidFill>
                <a:ln>
                  <a:noFill/>
                </a:ln>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50000"/>
                    </a:spcBef>
                    <a:buClrTx/>
                    <a:buSzTx/>
                    <a:buFontTx/>
                    <a:buNone/>
                  </a:pPr>
                  <a:r>
                    <a:rPr lang="en-US" altLang="en-US" sz="1200" dirty="0" smtClean="0">
                      <a:latin typeface="Times New Roman" panose="02020603050405020304" pitchFamily="18" charset="0"/>
                      <a:cs typeface="Times New Roman" panose="02020603050405020304" pitchFamily="18" charset="0"/>
                    </a:rPr>
                    <a:t>LRC</a:t>
                  </a:r>
                  <a:endParaRPr lang="en-US" altLang="en-US" sz="1200"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65" name="Rectangle 64"/>
                  <p:cNvSpPr/>
                  <p:nvPr/>
                </p:nvSpPr>
                <p:spPr>
                  <a:xfrm>
                    <a:off x="2495322" y="3698942"/>
                    <a:ext cx="644727"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en-US" sz="1200" b="0" i="1" smtClean="0">
                              <a:latin typeface="Cambria Math" panose="02040503050406030204" pitchFamily="18" charset="0"/>
                            </a:rPr>
                            <m:t>41201</m:t>
                          </m:r>
                        </m:oMath>
                      </m:oMathPara>
                    </a14:m>
                    <a:endParaRPr lang="en-US" sz="1200" dirty="0"/>
                  </a:p>
                </p:txBody>
              </p:sp>
            </mc:Choice>
            <mc:Fallback xmlns="">
              <p:sp>
                <p:nvSpPr>
                  <p:cNvPr id="65" name="Rectangle 64"/>
                  <p:cNvSpPr>
                    <a:spLocks noRot="1" noChangeAspect="1" noMove="1" noResize="1" noEditPoints="1" noAdjustHandles="1" noChangeArrowheads="1" noChangeShapeType="1" noTextEdit="1"/>
                  </p:cNvSpPr>
                  <p:nvPr/>
                </p:nvSpPr>
                <p:spPr>
                  <a:xfrm>
                    <a:off x="2495322" y="3698942"/>
                    <a:ext cx="644727" cy="276999"/>
                  </a:xfrm>
                  <a:prstGeom prst="rect">
                    <a:avLst/>
                  </a:prstGeom>
                  <a:blipFill>
                    <a:blip r:embed="rId5"/>
                    <a:stretch>
                      <a:fillRect r="-5618" b="-5405"/>
                    </a:stretch>
                  </a:blipFill>
                </p:spPr>
                <p:txBody>
                  <a:bodyPr/>
                  <a:lstStyle/>
                  <a:p>
                    <a:r>
                      <a:rPr lang="en-US">
                        <a:noFill/>
                      </a:rPr>
                      <a:t> </a:t>
                    </a:r>
                  </a:p>
                </p:txBody>
              </p:sp>
            </mc:Fallback>
          </mc:AlternateContent>
        </p:grpSp>
        <p:cxnSp>
          <p:nvCxnSpPr>
            <p:cNvPr id="69" name="Straight Connector 68"/>
            <p:cNvCxnSpPr>
              <a:stCxn id="66" idx="2"/>
              <a:endCxn id="66" idx="6"/>
            </p:cNvCxnSpPr>
            <p:nvPr/>
          </p:nvCxnSpPr>
          <p:spPr>
            <a:xfrm>
              <a:off x="4472994" y="795030"/>
              <a:ext cx="728538" cy="0"/>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flipV="1">
              <a:off x="6579871" y="789242"/>
              <a:ext cx="477399" cy="578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flipV="1">
              <a:off x="5194896" y="751997"/>
              <a:ext cx="477399" cy="578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4867984" y="1158251"/>
              <a:ext cx="0" cy="457200"/>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a:off x="5139628" y="2155831"/>
              <a:ext cx="1463040" cy="0"/>
            </a:xfrm>
            <a:prstGeom prst="line">
              <a:avLst/>
            </a:prstGeom>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a:off x="4715584" y="1206947"/>
              <a:ext cx="278091" cy="186431"/>
              <a:chOff x="2714171" y="3585029"/>
              <a:chExt cx="278091" cy="186431"/>
            </a:xfrm>
          </p:grpSpPr>
          <p:sp>
            <p:nvSpPr>
              <p:cNvPr id="78" name="Line 28"/>
              <p:cNvSpPr>
                <a:spLocks noChangeShapeType="1"/>
              </p:cNvSpPr>
              <p:nvPr/>
            </p:nvSpPr>
            <p:spPr bwMode="auto">
              <a:xfrm flipV="1">
                <a:off x="2714171" y="3585029"/>
                <a:ext cx="248951" cy="145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2" name="Line 28"/>
              <p:cNvSpPr>
                <a:spLocks noChangeShapeType="1"/>
              </p:cNvSpPr>
              <p:nvPr/>
            </p:nvSpPr>
            <p:spPr bwMode="auto">
              <a:xfrm flipV="1">
                <a:off x="2743311" y="3626319"/>
                <a:ext cx="248951" cy="145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85" name="Group 84"/>
            <p:cNvGrpSpPr/>
            <p:nvPr/>
          </p:nvGrpSpPr>
          <p:grpSpPr>
            <a:xfrm>
              <a:off x="4742294" y="1402706"/>
              <a:ext cx="278091" cy="186431"/>
              <a:chOff x="2714171" y="3585029"/>
              <a:chExt cx="278091" cy="186431"/>
            </a:xfrm>
          </p:grpSpPr>
          <p:sp>
            <p:nvSpPr>
              <p:cNvPr id="86" name="Line 28"/>
              <p:cNvSpPr>
                <a:spLocks noChangeShapeType="1"/>
              </p:cNvSpPr>
              <p:nvPr/>
            </p:nvSpPr>
            <p:spPr bwMode="auto">
              <a:xfrm flipV="1">
                <a:off x="2714171" y="3585029"/>
                <a:ext cx="248951" cy="145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7" name="Line 28"/>
              <p:cNvSpPr>
                <a:spLocks noChangeShapeType="1"/>
              </p:cNvSpPr>
              <p:nvPr/>
            </p:nvSpPr>
            <p:spPr bwMode="auto">
              <a:xfrm flipV="1">
                <a:off x="2743311" y="3626319"/>
                <a:ext cx="248951" cy="145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sp>
        <p:nvSpPr>
          <p:cNvPr id="68" name="TextBox 26"/>
          <p:cNvSpPr txBox="1"/>
          <p:nvPr/>
        </p:nvSpPr>
        <p:spPr>
          <a:xfrm>
            <a:off x="2231670" y="1750314"/>
            <a:ext cx="109459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Set point</a:t>
            </a:r>
            <a:endParaRPr lang="en-GB" dirty="0">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a:off x="3347201" y="1998015"/>
            <a:ext cx="51619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0388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918590" y="6076130"/>
            <a:ext cx="439057" cy="365125"/>
          </a:xfrm>
        </p:spPr>
        <p:txBody>
          <a:bodyPr/>
          <a:lstStyle/>
          <a:p>
            <a:fld id="{C1227082-9623-4AB1-B9BE-6FF402288CC8}" type="slidenum">
              <a:rPr lang="en-US" sz="2400" smtClean="0">
                <a:solidFill>
                  <a:srgbClr val="FF0000"/>
                </a:solidFill>
                <a:latin typeface="Times New Roman" panose="02020603050405020304" pitchFamily="18" charset="0"/>
                <a:cs typeface="Times New Roman" panose="02020603050405020304" pitchFamily="18" charset="0"/>
              </a:rPr>
              <a:t>7</a:t>
            </a:fld>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37209" y="150135"/>
            <a:ext cx="2569029" cy="461665"/>
          </a:xfrm>
          <a:prstGeom prst="rect">
            <a:avLst/>
          </a:prstGeom>
          <a:noFill/>
        </p:spPr>
        <p:txBody>
          <a:bodyPr wrap="square" rtlCol="0">
            <a:spAutoFit/>
          </a:bodyPr>
          <a:lstStyle/>
          <a:p>
            <a:r>
              <a:rPr lang="en-US" sz="2400" b="1" dirty="0" smtClean="0">
                <a:solidFill>
                  <a:srgbClr val="FF0000"/>
                </a:solidFill>
              </a:rPr>
              <a:t>Homework 1</a:t>
            </a:r>
            <a:endParaRPr lang="en-US" sz="2400" b="1" dirty="0">
              <a:solidFill>
                <a:srgbClr val="FF0000"/>
              </a:solidFill>
            </a:endParaRPr>
          </a:p>
        </p:txBody>
      </p:sp>
      <p:sp>
        <p:nvSpPr>
          <p:cNvPr id="4" name="TextBox 3"/>
          <p:cNvSpPr txBox="1"/>
          <p:nvPr/>
        </p:nvSpPr>
        <p:spPr>
          <a:xfrm>
            <a:off x="637209" y="680456"/>
            <a:ext cx="3949305"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Consider the heating tank system below.</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37209" y="1099241"/>
            <a:ext cx="8622905"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Construct two </a:t>
            </a:r>
            <a:r>
              <a:rPr lang="en-US" i="1" dirty="0" smtClean="0">
                <a:latin typeface="Times New Roman" panose="02020603050405020304" pitchFamily="18" charset="0"/>
                <a:cs typeface="Times New Roman" panose="02020603050405020304" pitchFamily="18" charset="0"/>
              </a:rPr>
              <a:t>feedback</a:t>
            </a:r>
            <a:r>
              <a:rPr lang="en-US" dirty="0" smtClean="0">
                <a:latin typeface="Times New Roman" panose="02020603050405020304" pitchFamily="18" charset="0"/>
                <a:cs typeface="Times New Roman" panose="02020603050405020304" pitchFamily="18" charset="0"/>
              </a:rPr>
              <a:t> control loops on the system according to the following description:</a:t>
            </a:r>
          </a:p>
          <a:p>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37209" y="1557497"/>
            <a:ext cx="4005943"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First control loop:</a:t>
            </a:r>
          </a:p>
          <a:p>
            <a:r>
              <a:rPr lang="en-US" dirty="0" smtClean="0">
                <a:latin typeface="Times New Roman" panose="02020603050405020304" pitchFamily="18" charset="0"/>
                <a:cs typeface="Times New Roman" panose="02020603050405020304" pitchFamily="18" charset="0"/>
              </a:rPr>
              <a:t>Controlled variable : To</a:t>
            </a:r>
          </a:p>
          <a:p>
            <a:r>
              <a:rPr lang="en-US" dirty="0" smtClean="0">
                <a:latin typeface="Times New Roman" panose="02020603050405020304" pitchFamily="18" charset="0"/>
                <a:cs typeface="Times New Roman" panose="02020603050405020304" pitchFamily="18" charset="0"/>
              </a:rPr>
              <a:t>Manipulating variable : Q</a:t>
            </a: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37209" y="2582387"/>
            <a:ext cx="4005943"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Second control loop:</a:t>
            </a:r>
          </a:p>
          <a:p>
            <a:r>
              <a:rPr lang="en-US" dirty="0" smtClean="0">
                <a:latin typeface="Times New Roman" panose="02020603050405020304" pitchFamily="18" charset="0"/>
                <a:cs typeface="Times New Roman" panose="02020603050405020304" pitchFamily="18" charset="0"/>
              </a:rPr>
              <a:t>Controlled variable : h</a:t>
            </a:r>
          </a:p>
          <a:p>
            <a:r>
              <a:rPr lang="en-US" dirty="0" smtClean="0">
                <a:latin typeface="Times New Roman" panose="02020603050405020304" pitchFamily="18" charset="0"/>
                <a:cs typeface="Times New Roman" panose="02020603050405020304" pitchFamily="18" charset="0"/>
              </a:rPr>
              <a:t>Manipulating variable : m</a:t>
            </a:r>
            <a:endParaRPr lang="en-US" dirty="0">
              <a:latin typeface="Times New Roman" panose="02020603050405020304" pitchFamily="18" charset="0"/>
              <a:cs typeface="Times New Roman" panose="02020603050405020304" pitchFamily="18" charset="0"/>
            </a:endParaRPr>
          </a:p>
        </p:txBody>
      </p:sp>
      <p:grpSp>
        <p:nvGrpSpPr>
          <p:cNvPr id="52" name="Group 51"/>
          <p:cNvGrpSpPr/>
          <p:nvPr/>
        </p:nvGrpSpPr>
        <p:grpSpPr>
          <a:xfrm>
            <a:off x="5698276" y="2018593"/>
            <a:ext cx="5439843" cy="3690717"/>
            <a:chOff x="5698276" y="2018593"/>
            <a:chExt cx="5439843" cy="3690717"/>
          </a:xfrm>
        </p:grpSpPr>
        <p:cxnSp>
          <p:nvCxnSpPr>
            <p:cNvPr id="9" name="Straight Connector 8"/>
            <p:cNvCxnSpPr/>
            <p:nvPr/>
          </p:nvCxnSpPr>
          <p:spPr>
            <a:xfrm>
              <a:off x="8910056" y="2893610"/>
              <a:ext cx="0" cy="1737360"/>
            </a:xfrm>
            <a:prstGeom prst="line">
              <a:avLst/>
            </a:prstGeom>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7210611" y="2982085"/>
              <a:ext cx="0" cy="1645920"/>
            </a:xfrm>
            <a:prstGeom prst="line">
              <a:avLst/>
            </a:prstGeom>
            <a:ln/>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flipH="1" flipV="1">
              <a:off x="7210611" y="4648773"/>
              <a:ext cx="1699445" cy="7082"/>
            </a:xfrm>
            <a:prstGeom prst="line">
              <a:avLst/>
            </a:prstGeom>
            <a:ln/>
          </p:spPr>
          <p:style>
            <a:lnRef idx="3">
              <a:schemeClr val="dk1"/>
            </a:lnRef>
            <a:fillRef idx="0">
              <a:schemeClr val="dk1"/>
            </a:fillRef>
            <a:effectRef idx="2">
              <a:schemeClr val="dk1"/>
            </a:effectRef>
            <a:fontRef idx="minor">
              <a:schemeClr val="tx1"/>
            </a:fontRef>
          </p:style>
        </p:cxnSp>
        <p:sp>
          <p:nvSpPr>
            <p:cNvPr id="12" name="Freeform 11"/>
            <p:cNvSpPr/>
            <p:nvPr/>
          </p:nvSpPr>
          <p:spPr>
            <a:xfrm>
              <a:off x="7233610" y="3509590"/>
              <a:ext cx="1633054" cy="55270"/>
            </a:xfrm>
            <a:custGeom>
              <a:avLst/>
              <a:gdLst>
                <a:gd name="connsiteX0" fmla="*/ 0 w 1258606"/>
                <a:gd name="connsiteY0" fmla="*/ 125260 h 160072"/>
                <a:gd name="connsiteX1" fmla="*/ 100208 w 1258606"/>
                <a:gd name="connsiteY1" fmla="*/ 0 h 160072"/>
                <a:gd name="connsiteX2" fmla="*/ 187890 w 1258606"/>
                <a:gd name="connsiteY2" fmla="*/ 125260 h 160072"/>
                <a:gd name="connsiteX3" fmla="*/ 338203 w 1258606"/>
                <a:gd name="connsiteY3" fmla="*/ 25052 h 160072"/>
                <a:gd name="connsiteX4" fmla="*/ 425885 w 1258606"/>
                <a:gd name="connsiteY4" fmla="*/ 87682 h 160072"/>
                <a:gd name="connsiteX5" fmla="*/ 425885 w 1258606"/>
                <a:gd name="connsiteY5" fmla="*/ 125260 h 160072"/>
                <a:gd name="connsiteX6" fmla="*/ 588723 w 1258606"/>
                <a:gd name="connsiteY6" fmla="*/ 25052 h 160072"/>
                <a:gd name="connsiteX7" fmla="*/ 713983 w 1258606"/>
                <a:gd name="connsiteY7" fmla="*/ 137786 h 160072"/>
                <a:gd name="connsiteX8" fmla="*/ 864296 w 1258606"/>
                <a:gd name="connsiteY8" fmla="*/ 37578 h 160072"/>
                <a:gd name="connsiteX9" fmla="*/ 989556 w 1258606"/>
                <a:gd name="connsiteY9" fmla="*/ 150312 h 160072"/>
                <a:gd name="connsiteX10" fmla="*/ 1127342 w 1258606"/>
                <a:gd name="connsiteY10" fmla="*/ 25052 h 160072"/>
                <a:gd name="connsiteX11" fmla="*/ 1252603 w 1258606"/>
                <a:gd name="connsiteY11" fmla="*/ 150312 h 160072"/>
                <a:gd name="connsiteX12" fmla="*/ 1240076 w 1258606"/>
                <a:gd name="connsiteY12" fmla="*/ 150312 h 160072"/>
                <a:gd name="connsiteX13" fmla="*/ 1252603 w 1258606"/>
                <a:gd name="connsiteY13" fmla="*/ 137786 h 16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8606" h="160072">
                  <a:moveTo>
                    <a:pt x="0" y="125260"/>
                  </a:moveTo>
                  <a:cubicBezTo>
                    <a:pt x="34446" y="62630"/>
                    <a:pt x="68893" y="0"/>
                    <a:pt x="100208" y="0"/>
                  </a:cubicBezTo>
                  <a:cubicBezTo>
                    <a:pt x="131523" y="0"/>
                    <a:pt x="148224" y="121085"/>
                    <a:pt x="187890" y="125260"/>
                  </a:cubicBezTo>
                  <a:cubicBezTo>
                    <a:pt x="227556" y="129435"/>
                    <a:pt x="298537" y="31315"/>
                    <a:pt x="338203" y="25052"/>
                  </a:cubicBezTo>
                  <a:cubicBezTo>
                    <a:pt x="377869" y="18789"/>
                    <a:pt x="411271" y="70981"/>
                    <a:pt x="425885" y="87682"/>
                  </a:cubicBezTo>
                  <a:cubicBezTo>
                    <a:pt x="440499" y="104383"/>
                    <a:pt x="398745" y="135698"/>
                    <a:pt x="425885" y="125260"/>
                  </a:cubicBezTo>
                  <a:cubicBezTo>
                    <a:pt x="453025" y="114822"/>
                    <a:pt x="540707" y="22964"/>
                    <a:pt x="588723" y="25052"/>
                  </a:cubicBezTo>
                  <a:cubicBezTo>
                    <a:pt x="636739" y="27140"/>
                    <a:pt x="668054" y="135698"/>
                    <a:pt x="713983" y="137786"/>
                  </a:cubicBezTo>
                  <a:cubicBezTo>
                    <a:pt x="759912" y="139874"/>
                    <a:pt x="818367" y="35490"/>
                    <a:pt x="864296" y="37578"/>
                  </a:cubicBezTo>
                  <a:cubicBezTo>
                    <a:pt x="910225" y="39666"/>
                    <a:pt x="945715" y="152400"/>
                    <a:pt x="989556" y="150312"/>
                  </a:cubicBezTo>
                  <a:cubicBezTo>
                    <a:pt x="1033397" y="148224"/>
                    <a:pt x="1083501" y="25052"/>
                    <a:pt x="1127342" y="25052"/>
                  </a:cubicBezTo>
                  <a:cubicBezTo>
                    <a:pt x="1171183" y="25052"/>
                    <a:pt x="1252603" y="150312"/>
                    <a:pt x="1252603" y="150312"/>
                  </a:cubicBezTo>
                  <a:cubicBezTo>
                    <a:pt x="1271392" y="171189"/>
                    <a:pt x="1240076" y="152400"/>
                    <a:pt x="1240076" y="150312"/>
                  </a:cubicBezTo>
                  <a:cubicBezTo>
                    <a:pt x="1240076" y="148224"/>
                    <a:pt x="1246339" y="143005"/>
                    <a:pt x="1252603" y="137786"/>
                  </a:cubicBezTo>
                </a:path>
              </a:pathLst>
            </a:custGeom>
            <a:ln/>
          </p:spPr>
          <p:style>
            <a:lnRef idx="3">
              <a:schemeClr val="dk1"/>
            </a:lnRef>
            <a:fillRef idx="0">
              <a:schemeClr val="dk1"/>
            </a:fillRef>
            <a:effectRef idx="2">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p>
          </p:txBody>
        </p:sp>
        <p:cxnSp>
          <p:nvCxnSpPr>
            <p:cNvPr id="13" name="Straight Connector 12"/>
            <p:cNvCxnSpPr/>
            <p:nvPr/>
          </p:nvCxnSpPr>
          <p:spPr>
            <a:xfrm>
              <a:off x="7372383" y="421611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545228" y="410676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311095" y="3782985"/>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303804" y="402894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293632" y="356486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372383" y="3936454"/>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72275" y="2664924"/>
              <a:ext cx="11655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537874" y="2679386"/>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7570361" y="4400541"/>
              <a:ext cx="715591" cy="122690"/>
              <a:chOff x="1505211" y="2016145"/>
              <a:chExt cx="1257842" cy="138332"/>
            </a:xfrm>
          </p:grpSpPr>
          <p:grpSp>
            <p:nvGrpSpPr>
              <p:cNvPr id="37" name="Group 36"/>
              <p:cNvGrpSpPr/>
              <p:nvPr/>
            </p:nvGrpSpPr>
            <p:grpSpPr>
              <a:xfrm>
                <a:off x="1505211" y="2028096"/>
                <a:ext cx="627346" cy="126381"/>
                <a:chOff x="1505211" y="2028096"/>
                <a:chExt cx="627346" cy="126381"/>
              </a:xfrm>
            </p:grpSpPr>
            <p:grpSp>
              <p:nvGrpSpPr>
                <p:cNvPr id="44" name="Group 43"/>
                <p:cNvGrpSpPr/>
                <p:nvPr/>
              </p:nvGrpSpPr>
              <p:grpSpPr>
                <a:xfrm>
                  <a:off x="1505211" y="2040047"/>
                  <a:ext cx="315238" cy="114430"/>
                  <a:chOff x="1505211" y="2040047"/>
                  <a:chExt cx="315238" cy="114430"/>
                </a:xfrm>
              </p:grpSpPr>
              <p:cxnSp>
                <p:nvCxnSpPr>
                  <p:cNvPr id="47" name="Straight Connector 46"/>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4"/>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2135707" y="2016145"/>
                <a:ext cx="627346" cy="126381"/>
                <a:chOff x="1505211" y="2028096"/>
                <a:chExt cx="627346" cy="126381"/>
              </a:xfrm>
            </p:grpSpPr>
            <p:grpSp>
              <p:nvGrpSpPr>
                <p:cNvPr id="39" name="Group 38"/>
                <p:cNvGrpSpPr/>
                <p:nvPr/>
              </p:nvGrpSpPr>
              <p:grpSpPr>
                <a:xfrm>
                  <a:off x="1505211" y="2040047"/>
                  <a:ext cx="315238" cy="114430"/>
                  <a:chOff x="1505211" y="2040047"/>
                  <a:chExt cx="315238" cy="114430"/>
                </a:xfrm>
              </p:grpSpPr>
              <p:cxnSp>
                <p:nvCxnSpPr>
                  <p:cNvPr id="42" name="Straight Connector 41"/>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25" name="Straight Connector 24"/>
            <p:cNvCxnSpPr/>
            <p:nvPr/>
          </p:nvCxnSpPr>
          <p:spPr>
            <a:xfrm>
              <a:off x="7303804" y="4306816"/>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489026" y="375252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7590367" y="4531513"/>
              <a:ext cx="0" cy="822960"/>
            </a:xfrm>
            <a:prstGeom prst="line">
              <a:avLst/>
            </a:prstGeom>
            <a:ln/>
          </p:spPr>
          <p:style>
            <a:lnRef idx="3">
              <a:schemeClr val="dk1"/>
            </a:lnRef>
            <a:fillRef idx="0">
              <a:schemeClr val="dk1"/>
            </a:fillRef>
            <a:effectRef idx="2">
              <a:schemeClr val="dk1"/>
            </a:effectRef>
            <a:fontRef idx="minor">
              <a:schemeClr val="tx1"/>
            </a:fontRef>
          </p:style>
        </p:cxnSp>
        <p:sp>
          <p:nvSpPr>
            <p:cNvPr id="29" name="TextBox 25"/>
            <p:cNvSpPr txBox="1"/>
            <p:nvPr/>
          </p:nvSpPr>
          <p:spPr>
            <a:xfrm>
              <a:off x="5905570" y="2018593"/>
              <a:ext cx="101674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i</a:t>
              </a:r>
              <a:endParaRPr lang="en-GB" sz="2400" baseline="-25000" dirty="0">
                <a:latin typeface="Times New Roman" panose="02020603050405020304" pitchFamily="18" charset="0"/>
                <a:cs typeface="Times New Roman" panose="02020603050405020304" pitchFamily="18" charset="0"/>
              </a:endParaRPr>
            </a:p>
          </p:txBody>
        </p:sp>
        <p:sp>
          <p:nvSpPr>
            <p:cNvPr id="30" name="TextBox 26"/>
            <p:cNvSpPr txBox="1"/>
            <p:nvPr/>
          </p:nvSpPr>
          <p:spPr>
            <a:xfrm>
              <a:off x="5698276" y="5118960"/>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Steam in</a:t>
              </a:r>
              <a:endParaRPr lang="en-GB" sz="2000" dirty="0">
                <a:latin typeface="Times New Roman" panose="02020603050405020304" pitchFamily="18" charset="0"/>
                <a:cs typeface="Times New Roman" panose="02020603050405020304" pitchFamily="18" charset="0"/>
              </a:endParaRPr>
            </a:p>
          </p:txBody>
        </p:sp>
        <p:sp>
          <p:nvSpPr>
            <p:cNvPr id="31" name="TextBox 27"/>
            <p:cNvSpPr txBox="1"/>
            <p:nvPr/>
          </p:nvSpPr>
          <p:spPr>
            <a:xfrm>
              <a:off x="10039584" y="3899693"/>
              <a:ext cx="109853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o</a:t>
              </a:r>
            </a:p>
          </p:txBody>
        </p:sp>
        <p:sp>
          <p:nvSpPr>
            <p:cNvPr id="32" name="Right Arrow 31"/>
            <p:cNvSpPr/>
            <p:nvPr/>
          </p:nvSpPr>
          <p:spPr>
            <a:xfrm rot="16200000">
              <a:off x="7723727" y="5011477"/>
              <a:ext cx="652821" cy="1146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33" name="TextBox 30"/>
            <p:cNvSpPr txBox="1"/>
            <p:nvPr/>
          </p:nvSpPr>
          <p:spPr>
            <a:xfrm>
              <a:off x="7803849" y="5370756"/>
              <a:ext cx="420804"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Q</a:t>
              </a:r>
              <a:endParaRPr lang="en-GB" sz="1600" dirty="0">
                <a:latin typeface="Times New Roman" panose="02020603050405020304" pitchFamily="18" charset="0"/>
                <a:cs typeface="Times New Roman" panose="02020603050405020304" pitchFamily="18" charset="0"/>
              </a:endParaRPr>
            </a:p>
          </p:txBody>
        </p:sp>
        <p:cxnSp>
          <p:nvCxnSpPr>
            <p:cNvPr id="34" name="Straight Arrow Connector 33"/>
            <p:cNvCxnSpPr/>
            <p:nvPr/>
          </p:nvCxnSpPr>
          <p:spPr>
            <a:xfrm>
              <a:off x="8910056" y="4498445"/>
              <a:ext cx="180490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5" name="Straight Arrow Connector 34"/>
            <p:cNvCxnSpPr/>
            <p:nvPr/>
          </p:nvCxnSpPr>
          <p:spPr>
            <a:xfrm>
              <a:off x="6972646" y="5348520"/>
              <a:ext cx="5977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8285952" y="4486672"/>
              <a:ext cx="0"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a:off x="8610600" y="3564860"/>
              <a:ext cx="0" cy="11097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1" name="TextBox 25"/>
            <p:cNvSpPr txBox="1"/>
            <p:nvPr/>
          </p:nvSpPr>
          <p:spPr>
            <a:xfrm>
              <a:off x="8255351" y="3690402"/>
              <a:ext cx="40066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h</a:t>
              </a:r>
              <a:endParaRPr lang="en-GB" sz="2400" baseline="-250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637468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8</a:t>
            </a:fld>
            <a:endParaRPr lang="en-US"/>
          </a:p>
        </p:txBody>
      </p:sp>
      <p:sp>
        <p:nvSpPr>
          <p:cNvPr id="3" name="Text Box 3"/>
          <p:cNvSpPr txBox="1">
            <a:spLocks noChangeArrowheads="1"/>
          </p:cNvSpPr>
          <p:nvPr/>
        </p:nvSpPr>
        <p:spPr bwMode="auto">
          <a:xfrm>
            <a:off x="558800" y="420915"/>
            <a:ext cx="33745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eaLnBrk="1" hangingPunct="1">
              <a:spcBef>
                <a:spcPct val="50000"/>
              </a:spcBef>
              <a:buClrTx/>
              <a:buSzTx/>
              <a:buFontTx/>
              <a:buNone/>
            </a:pPr>
            <a:r>
              <a:rPr lang="en-US" altLang="en-US" sz="2400" b="1" dirty="0" smtClean="0">
                <a:solidFill>
                  <a:srgbClr val="FF0000"/>
                </a:solidFill>
                <a:latin typeface="Times New Roman" panose="02020603050405020304" pitchFamily="18" charset="0"/>
                <a:cs typeface="Times New Roman" panose="02020603050405020304" pitchFamily="18" charset="0"/>
              </a:rPr>
              <a:t>2- Feedforward </a:t>
            </a:r>
            <a:r>
              <a:rPr lang="en-US" altLang="en-US" sz="2400" b="1" dirty="0">
                <a:solidFill>
                  <a:srgbClr val="FF0000"/>
                </a:solidFill>
                <a:latin typeface="Times New Roman" panose="02020603050405020304" pitchFamily="18" charset="0"/>
                <a:cs typeface="Times New Roman" panose="02020603050405020304" pitchFamily="18" charset="0"/>
              </a:rPr>
              <a:t>Control</a:t>
            </a:r>
          </a:p>
        </p:txBody>
      </p:sp>
      <p:sp>
        <p:nvSpPr>
          <p:cNvPr id="4" name="Text Box 4"/>
          <p:cNvSpPr txBox="1">
            <a:spLocks noChangeArrowheads="1"/>
          </p:cNvSpPr>
          <p:nvPr/>
        </p:nvSpPr>
        <p:spPr bwMode="auto">
          <a:xfrm>
            <a:off x="558801" y="1008970"/>
            <a:ext cx="10936514" cy="203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800"/>
              </a:spcBef>
              <a:buClr>
                <a:schemeClr val="accent1"/>
              </a:buClr>
              <a:buSzPct val="80000"/>
              <a:buFont typeface="Wingdings" panose="05000000000000000000" pitchFamily="2" charset="2"/>
              <a:buChar char=""/>
              <a:defRPr sz="2200">
                <a:solidFill>
                  <a:schemeClr val="tx1"/>
                </a:solidFill>
                <a:latin typeface="Calibri" panose="020F0502020204030204" pitchFamily="34" charset="0"/>
              </a:defRPr>
            </a:lvl1pPr>
            <a:lvl2pPr marL="742950" indent="-285750">
              <a:spcBef>
                <a:spcPts val="1800"/>
              </a:spcBef>
              <a:buClr>
                <a:schemeClr val="accent2"/>
              </a:buClr>
              <a:buSzPct val="80000"/>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ts val="1200"/>
              </a:spcBef>
              <a:buClr>
                <a:srgbClr val="D4E336"/>
              </a:buClr>
              <a:buSzPct val="80000"/>
              <a:buFont typeface="Wingdings" panose="05000000000000000000" pitchFamily="2" charset="2"/>
              <a:buChar char=""/>
              <a:defRPr>
                <a:solidFill>
                  <a:schemeClr val="tx1"/>
                </a:solidFill>
                <a:latin typeface="Calibri" panose="020F0502020204030204" pitchFamily="34" charset="0"/>
              </a:defRPr>
            </a:lvl3pPr>
            <a:lvl4pPr marL="1600200" indent="-228600">
              <a:spcBef>
                <a:spcPts val="1200"/>
              </a:spcBef>
              <a:buClr>
                <a:srgbClr val="0C8228"/>
              </a:buClr>
              <a:buSzPct val="80000"/>
              <a:buFont typeface="Wingdings" panose="05000000000000000000" pitchFamily="2" charset="2"/>
              <a:buChar char=""/>
              <a:defRPr sz="1600">
                <a:solidFill>
                  <a:schemeClr val="tx1"/>
                </a:solidFill>
                <a:latin typeface="Calibri" panose="020F0502020204030204" pitchFamily="34" charset="0"/>
              </a:defRPr>
            </a:lvl4pPr>
            <a:lvl5pPr marL="2057400" indent="-228600">
              <a:spcBef>
                <a:spcPts val="1200"/>
              </a:spcBef>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5pPr>
            <a:lvl6pPr marL="25146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6pPr>
            <a:lvl7pPr marL="29718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7pPr>
            <a:lvl8pPr marL="34290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8pPr>
            <a:lvl9pPr marL="3886200" indent="-228600" eaLnBrk="0" fontAlgn="base" hangingPunct="0">
              <a:spcBef>
                <a:spcPts val="1200"/>
              </a:spcBef>
              <a:spcAft>
                <a:spcPct val="0"/>
              </a:spcAft>
              <a:buClr>
                <a:srgbClr val="C0EDA8"/>
              </a:buClr>
              <a:buSzPct val="80000"/>
              <a:buFont typeface="Wingdings" panose="05000000000000000000" pitchFamily="2" charset="2"/>
              <a:buChar char=""/>
              <a:defRPr sz="1600">
                <a:solidFill>
                  <a:schemeClr val="tx1"/>
                </a:solidFill>
                <a:latin typeface="Calibri" panose="020F0502020204030204" pitchFamily="34" charset="0"/>
              </a:defRPr>
            </a:lvl9pPr>
          </a:lstStyle>
          <a:p>
            <a:pPr algn="just" defTabSz="231775" eaLnBrk="1" hangingPunct="1">
              <a:lnSpc>
                <a:spcPct val="150000"/>
              </a:lnSpc>
              <a:spcBef>
                <a:spcPct val="50000"/>
              </a:spcBef>
              <a:buClrTx/>
              <a:buSzTx/>
              <a:buNone/>
              <a:tabLst>
                <a:tab pos="0" algn="l"/>
              </a:tabLst>
            </a:pPr>
            <a:r>
              <a:rPr lang="en-US" altLang="en-US" sz="1800" dirty="0"/>
              <a:t> </a:t>
            </a:r>
            <a:r>
              <a:rPr lang="en-US" altLang="en-US" sz="2000" dirty="0"/>
              <a:t>	</a:t>
            </a:r>
            <a:r>
              <a:rPr lang="en-US" altLang="en-US" sz="2000" dirty="0">
                <a:latin typeface="Times New Roman" panose="02020603050405020304" pitchFamily="18" charset="0"/>
                <a:cs typeface="Times New Roman" panose="02020603050405020304" pitchFamily="18" charset="0"/>
              </a:rPr>
              <a:t>Feedforward loop is a control system that anticipates load disturbances and controls 	them before they can impact the process variable</a:t>
            </a:r>
            <a:r>
              <a:rPr lang="en-US" altLang="en-US" sz="2000" dirty="0" smtClean="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	For feedforward control to work, the user must have a mathematical understanding of how 	the manipulated variables will impact the process variable.</a:t>
            </a:r>
          </a:p>
          <a:p>
            <a:pPr eaLnBrk="1" hangingPunct="1">
              <a:lnSpc>
                <a:spcPct val="150000"/>
              </a:lnSpc>
              <a:spcBef>
                <a:spcPct val="50000"/>
              </a:spcBef>
              <a:buClrTx/>
              <a:buSzTx/>
              <a:buNone/>
            </a:pPr>
            <a:endParaRPr lang="en-US" altLang="en-US" sz="2000" dirty="0">
              <a:latin typeface="Times New Roman" panose="02020603050405020304" pitchFamily="18" charset="0"/>
              <a:cs typeface="Times New Roman" panose="02020603050405020304" pitchFamily="18" charset="0"/>
            </a:endParaRPr>
          </a:p>
        </p:txBody>
      </p:sp>
      <p:grpSp>
        <p:nvGrpSpPr>
          <p:cNvPr id="5" name="Group 4"/>
          <p:cNvGrpSpPr/>
          <p:nvPr/>
        </p:nvGrpSpPr>
        <p:grpSpPr>
          <a:xfrm>
            <a:off x="6177336" y="2665633"/>
            <a:ext cx="5439843" cy="3690717"/>
            <a:chOff x="5698276" y="2018593"/>
            <a:chExt cx="5439843" cy="3690717"/>
          </a:xfrm>
        </p:grpSpPr>
        <p:cxnSp>
          <p:nvCxnSpPr>
            <p:cNvPr id="6" name="Straight Connector 5"/>
            <p:cNvCxnSpPr/>
            <p:nvPr/>
          </p:nvCxnSpPr>
          <p:spPr>
            <a:xfrm>
              <a:off x="8910056" y="2893610"/>
              <a:ext cx="0" cy="1737360"/>
            </a:xfrm>
            <a:prstGeom prst="line">
              <a:avLst/>
            </a:prstGeom>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7210611" y="2982085"/>
              <a:ext cx="0" cy="1645920"/>
            </a:xfrm>
            <a:prstGeom prst="line">
              <a:avLst/>
            </a:prstGeom>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flipV="1">
              <a:off x="7210611" y="4648773"/>
              <a:ext cx="1699445" cy="7082"/>
            </a:xfrm>
            <a:prstGeom prst="line">
              <a:avLst/>
            </a:prstGeom>
            <a:ln/>
          </p:spPr>
          <p:style>
            <a:lnRef idx="3">
              <a:schemeClr val="dk1"/>
            </a:lnRef>
            <a:fillRef idx="0">
              <a:schemeClr val="dk1"/>
            </a:fillRef>
            <a:effectRef idx="2">
              <a:schemeClr val="dk1"/>
            </a:effectRef>
            <a:fontRef idx="minor">
              <a:schemeClr val="tx1"/>
            </a:fontRef>
          </p:style>
        </p:cxnSp>
        <p:sp>
          <p:nvSpPr>
            <p:cNvPr id="9" name="Freeform 8"/>
            <p:cNvSpPr/>
            <p:nvPr/>
          </p:nvSpPr>
          <p:spPr>
            <a:xfrm>
              <a:off x="7233610" y="3509590"/>
              <a:ext cx="1633054" cy="55270"/>
            </a:xfrm>
            <a:custGeom>
              <a:avLst/>
              <a:gdLst>
                <a:gd name="connsiteX0" fmla="*/ 0 w 1258606"/>
                <a:gd name="connsiteY0" fmla="*/ 125260 h 160072"/>
                <a:gd name="connsiteX1" fmla="*/ 100208 w 1258606"/>
                <a:gd name="connsiteY1" fmla="*/ 0 h 160072"/>
                <a:gd name="connsiteX2" fmla="*/ 187890 w 1258606"/>
                <a:gd name="connsiteY2" fmla="*/ 125260 h 160072"/>
                <a:gd name="connsiteX3" fmla="*/ 338203 w 1258606"/>
                <a:gd name="connsiteY3" fmla="*/ 25052 h 160072"/>
                <a:gd name="connsiteX4" fmla="*/ 425885 w 1258606"/>
                <a:gd name="connsiteY4" fmla="*/ 87682 h 160072"/>
                <a:gd name="connsiteX5" fmla="*/ 425885 w 1258606"/>
                <a:gd name="connsiteY5" fmla="*/ 125260 h 160072"/>
                <a:gd name="connsiteX6" fmla="*/ 588723 w 1258606"/>
                <a:gd name="connsiteY6" fmla="*/ 25052 h 160072"/>
                <a:gd name="connsiteX7" fmla="*/ 713983 w 1258606"/>
                <a:gd name="connsiteY7" fmla="*/ 137786 h 160072"/>
                <a:gd name="connsiteX8" fmla="*/ 864296 w 1258606"/>
                <a:gd name="connsiteY8" fmla="*/ 37578 h 160072"/>
                <a:gd name="connsiteX9" fmla="*/ 989556 w 1258606"/>
                <a:gd name="connsiteY9" fmla="*/ 150312 h 160072"/>
                <a:gd name="connsiteX10" fmla="*/ 1127342 w 1258606"/>
                <a:gd name="connsiteY10" fmla="*/ 25052 h 160072"/>
                <a:gd name="connsiteX11" fmla="*/ 1252603 w 1258606"/>
                <a:gd name="connsiteY11" fmla="*/ 150312 h 160072"/>
                <a:gd name="connsiteX12" fmla="*/ 1240076 w 1258606"/>
                <a:gd name="connsiteY12" fmla="*/ 150312 h 160072"/>
                <a:gd name="connsiteX13" fmla="*/ 1252603 w 1258606"/>
                <a:gd name="connsiteY13" fmla="*/ 137786 h 16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8606" h="160072">
                  <a:moveTo>
                    <a:pt x="0" y="125260"/>
                  </a:moveTo>
                  <a:cubicBezTo>
                    <a:pt x="34446" y="62630"/>
                    <a:pt x="68893" y="0"/>
                    <a:pt x="100208" y="0"/>
                  </a:cubicBezTo>
                  <a:cubicBezTo>
                    <a:pt x="131523" y="0"/>
                    <a:pt x="148224" y="121085"/>
                    <a:pt x="187890" y="125260"/>
                  </a:cubicBezTo>
                  <a:cubicBezTo>
                    <a:pt x="227556" y="129435"/>
                    <a:pt x="298537" y="31315"/>
                    <a:pt x="338203" y="25052"/>
                  </a:cubicBezTo>
                  <a:cubicBezTo>
                    <a:pt x="377869" y="18789"/>
                    <a:pt x="411271" y="70981"/>
                    <a:pt x="425885" y="87682"/>
                  </a:cubicBezTo>
                  <a:cubicBezTo>
                    <a:pt x="440499" y="104383"/>
                    <a:pt x="398745" y="135698"/>
                    <a:pt x="425885" y="125260"/>
                  </a:cubicBezTo>
                  <a:cubicBezTo>
                    <a:pt x="453025" y="114822"/>
                    <a:pt x="540707" y="22964"/>
                    <a:pt x="588723" y="25052"/>
                  </a:cubicBezTo>
                  <a:cubicBezTo>
                    <a:pt x="636739" y="27140"/>
                    <a:pt x="668054" y="135698"/>
                    <a:pt x="713983" y="137786"/>
                  </a:cubicBezTo>
                  <a:cubicBezTo>
                    <a:pt x="759912" y="139874"/>
                    <a:pt x="818367" y="35490"/>
                    <a:pt x="864296" y="37578"/>
                  </a:cubicBezTo>
                  <a:cubicBezTo>
                    <a:pt x="910225" y="39666"/>
                    <a:pt x="945715" y="152400"/>
                    <a:pt x="989556" y="150312"/>
                  </a:cubicBezTo>
                  <a:cubicBezTo>
                    <a:pt x="1033397" y="148224"/>
                    <a:pt x="1083501" y="25052"/>
                    <a:pt x="1127342" y="25052"/>
                  </a:cubicBezTo>
                  <a:cubicBezTo>
                    <a:pt x="1171183" y="25052"/>
                    <a:pt x="1252603" y="150312"/>
                    <a:pt x="1252603" y="150312"/>
                  </a:cubicBezTo>
                  <a:cubicBezTo>
                    <a:pt x="1271392" y="171189"/>
                    <a:pt x="1240076" y="152400"/>
                    <a:pt x="1240076" y="150312"/>
                  </a:cubicBezTo>
                  <a:cubicBezTo>
                    <a:pt x="1240076" y="148224"/>
                    <a:pt x="1246339" y="143005"/>
                    <a:pt x="1252603" y="137786"/>
                  </a:cubicBezTo>
                </a:path>
              </a:pathLst>
            </a:custGeom>
            <a:ln/>
          </p:spPr>
          <p:style>
            <a:lnRef idx="3">
              <a:schemeClr val="dk1"/>
            </a:lnRef>
            <a:fillRef idx="0">
              <a:schemeClr val="dk1"/>
            </a:fillRef>
            <a:effectRef idx="2">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p>
          </p:txBody>
        </p:sp>
        <p:cxnSp>
          <p:nvCxnSpPr>
            <p:cNvPr id="10" name="Straight Connector 9"/>
            <p:cNvCxnSpPr/>
            <p:nvPr/>
          </p:nvCxnSpPr>
          <p:spPr>
            <a:xfrm>
              <a:off x="7372383" y="421611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45228" y="410676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11095" y="3782985"/>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303804" y="4028947"/>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93632" y="356486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372383" y="3936454"/>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372275" y="2664924"/>
              <a:ext cx="11655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537874" y="2679386"/>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7570360" y="4400541"/>
              <a:ext cx="715590" cy="122690"/>
              <a:chOff x="1505211" y="2016145"/>
              <a:chExt cx="1257842" cy="138332"/>
            </a:xfrm>
          </p:grpSpPr>
          <p:grpSp>
            <p:nvGrpSpPr>
              <p:cNvPr id="32" name="Group 31"/>
              <p:cNvGrpSpPr/>
              <p:nvPr/>
            </p:nvGrpSpPr>
            <p:grpSpPr>
              <a:xfrm>
                <a:off x="1505211" y="2028096"/>
                <a:ext cx="627346" cy="126381"/>
                <a:chOff x="1505211" y="2028096"/>
                <a:chExt cx="627346" cy="126381"/>
              </a:xfrm>
            </p:grpSpPr>
            <p:grpSp>
              <p:nvGrpSpPr>
                <p:cNvPr id="39" name="Group 38"/>
                <p:cNvGrpSpPr/>
                <p:nvPr/>
              </p:nvGrpSpPr>
              <p:grpSpPr>
                <a:xfrm>
                  <a:off x="1505211" y="2040047"/>
                  <a:ext cx="315238" cy="114430"/>
                  <a:chOff x="1505211" y="2040047"/>
                  <a:chExt cx="315238" cy="114430"/>
                </a:xfrm>
              </p:grpSpPr>
              <p:cxnSp>
                <p:nvCxnSpPr>
                  <p:cNvPr id="42" name="Straight Connector 41"/>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2135707" y="2016145"/>
                <a:ext cx="627346" cy="126381"/>
                <a:chOff x="1505211" y="2028096"/>
                <a:chExt cx="627346" cy="126381"/>
              </a:xfrm>
            </p:grpSpPr>
            <p:grpSp>
              <p:nvGrpSpPr>
                <p:cNvPr id="34" name="Group 33"/>
                <p:cNvGrpSpPr/>
                <p:nvPr/>
              </p:nvGrpSpPr>
              <p:grpSpPr>
                <a:xfrm>
                  <a:off x="1505211" y="2040047"/>
                  <a:ext cx="315238" cy="114430"/>
                  <a:chOff x="1505211" y="2040047"/>
                  <a:chExt cx="315238" cy="114430"/>
                </a:xfrm>
              </p:grpSpPr>
              <p:cxnSp>
                <p:nvCxnSpPr>
                  <p:cNvPr id="37" name="Straight Connector 36"/>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5" name="Straight Connector 34"/>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9" name="Straight Connector 18"/>
            <p:cNvCxnSpPr/>
            <p:nvPr/>
          </p:nvCxnSpPr>
          <p:spPr>
            <a:xfrm>
              <a:off x="7303804" y="4306816"/>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489026" y="3752520"/>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590367" y="4531513"/>
              <a:ext cx="0" cy="822960"/>
            </a:xfrm>
            <a:prstGeom prst="line">
              <a:avLst/>
            </a:prstGeom>
            <a:ln/>
          </p:spPr>
          <p:style>
            <a:lnRef idx="3">
              <a:schemeClr val="dk1"/>
            </a:lnRef>
            <a:fillRef idx="0">
              <a:schemeClr val="dk1"/>
            </a:fillRef>
            <a:effectRef idx="2">
              <a:schemeClr val="dk1"/>
            </a:effectRef>
            <a:fontRef idx="minor">
              <a:schemeClr val="tx1"/>
            </a:fontRef>
          </p:style>
        </p:cxnSp>
        <p:sp>
          <p:nvSpPr>
            <p:cNvPr id="22" name="TextBox 25"/>
            <p:cNvSpPr txBox="1"/>
            <p:nvPr/>
          </p:nvSpPr>
          <p:spPr>
            <a:xfrm>
              <a:off x="5905570" y="2018593"/>
              <a:ext cx="101674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i</a:t>
              </a:r>
              <a:endParaRPr lang="en-GB" sz="2400" baseline="-25000" dirty="0">
                <a:latin typeface="Times New Roman" panose="02020603050405020304" pitchFamily="18" charset="0"/>
                <a:cs typeface="Times New Roman" panose="02020603050405020304" pitchFamily="18" charset="0"/>
              </a:endParaRPr>
            </a:p>
          </p:txBody>
        </p:sp>
        <p:sp>
          <p:nvSpPr>
            <p:cNvPr id="23" name="TextBox 26"/>
            <p:cNvSpPr txBox="1"/>
            <p:nvPr/>
          </p:nvSpPr>
          <p:spPr>
            <a:xfrm>
              <a:off x="5698276" y="5118960"/>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Steam in</a:t>
              </a:r>
              <a:endParaRPr lang="en-GB" sz="2000" dirty="0">
                <a:latin typeface="Times New Roman" panose="02020603050405020304" pitchFamily="18" charset="0"/>
                <a:cs typeface="Times New Roman" panose="02020603050405020304" pitchFamily="18" charset="0"/>
              </a:endParaRPr>
            </a:p>
          </p:txBody>
        </p:sp>
        <p:sp>
          <p:nvSpPr>
            <p:cNvPr id="24" name="TextBox 27"/>
            <p:cNvSpPr txBox="1"/>
            <p:nvPr/>
          </p:nvSpPr>
          <p:spPr>
            <a:xfrm>
              <a:off x="10039584" y="3899693"/>
              <a:ext cx="109853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o</a:t>
              </a:r>
            </a:p>
          </p:txBody>
        </p:sp>
        <p:sp>
          <p:nvSpPr>
            <p:cNvPr id="25" name="Right Arrow 24"/>
            <p:cNvSpPr/>
            <p:nvPr/>
          </p:nvSpPr>
          <p:spPr>
            <a:xfrm rot="16200000">
              <a:off x="7723727" y="5011477"/>
              <a:ext cx="652821" cy="1146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6" name="TextBox 30"/>
            <p:cNvSpPr txBox="1"/>
            <p:nvPr/>
          </p:nvSpPr>
          <p:spPr>
            <a:xfrm>
              <a:off x="7803849" y="5370756"/>
              <a:ext cx="420804"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Q</a:t>
              </a:r>
              <a:endParaRPr lang="en-GB" sz="1600" dirty="0">
                <a:latin typeface="Times New Roman" panose="02020603050405020304" pitchFamily="18" charset="0"/>
                <a:cs typeface="Times New Roman" panose="02020603050405020304" pitchFamily="18" charset="0"/>
              </a:endParaRPr>
            </a:p>
          </p:txBody>
        </p:sp>
        <p:cxnSp>
          <p:nvCxnSpPr>
            <p:cNvPr id="27" name="Straight Arrow Connector 26"/>
            <p:cNvCxnSpPr/>
            <p:nvPr/>
          </p:nvCxnSpPr>
          <p:spPr>
            <a:xfrm>
              <a:off x="8910056" y="4498445"/>
              <a:ext cx="180490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a:off x="6972646" y="5348520"/>
              <a:ext cx="5977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285952" y="4486672"/>
              <a:ext cx="0"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8610600" y="3564860"/>
              <a:ext cx="0" cy="11097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1" name="TextBox 25"/>
            <p:cNvSpPr txBox="1"/>
            <p:nvPr/>
          </p:nvSpPr>
          <p:spPr>
            <a:xfrm>
              <a:off x="8255351" y="3690402"/>
              <a:ext cx="40066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h</a:t>
              </a:r>
              <a:endParaRPr lang="en-GB" sz="2400" baseline="-25000" dirty="0">
                <a:latin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44" name="TextBox 43"/>
              <p:cNvSpPr txBox="1"/>
              <p:nvPr/>
            </p:nvSpPr>
            <p:spPr>
              <a:xfrm>
                <a:off x="667657" y="3046515"/>
                <a:ext cx="4601029" cy="1938992"/>
              </a:xfrm>
              <a:prstGeom prst="rect">
                <a:avLst/>
              </a:prstGeom>
              <a:noFill/>
            </p:spPr>
            <p:txBody>
              <a:bodyPr wrap="square" rtlCol="0">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For the heating tank shown beside, we notice that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𝑜</m:t>
                        </m:r>
                      </m:sub>
                    </m:sSub>
                    <m:r>
                      <a:rPr lang="en-US" sz="2000" b="0" i="1" smtClean="0">
                        <a:latin typeface="Cambria Math" panose="02040503050406030204" pitchFamily="18" charset="0"/>
                      </a:rPr>
                      <m:t>=</m:t>
                    </m:r>
                    <m:r>
                      <a:rPr lang="en-US" sz="2000" b="0" i="1" smtClean="0">
                        <a:latin typeface="Cambria Math" panose="02040503050406030204" pitchFamily="18" charset="0"/>
                      </a:rPr>
                      <m:t>𝑓</m:t>
                    </m:r>
                    <m:r>
                      <a:rPr lang="en-US" sz="2000" b="0" i="1" smtClean="0">
                        <a:latin typeface="Cambria Math" panose="02040503050406030204" pitchFamily="18" charset="0"/>
                      </a:rPr>
                      <m:t>(</m:t>
                    </m:r>
                    <m:r>
                      <a:rPr lang="en-US" sz="2000" b="0" i="1" smtClean="0">
                        <a:latin typeface="Cambria Math" panose="02040503050406030204" pitchFamily="18" charset="0"/>
                      </a:rPr>
                      <m:t>𝑚</m:t>
                    </m:r>
                    <m:r>
                      <a:rPr lang="en-US" sz="2000" b="0" i="1" smtClean="0">
                        <a:latin typeface="Cambria Math" panose="02040503050406030204" pitchFamily="18" charset="0"/>
                      </a:rPr>
                      <m:t>,</m:t>
                    </m:r>
                    <m:r>
                      <a:rPr lang="en-US" sz="2000" b="0" i="1" smtClean="0">
                        <a:latin typeface="Cambria Math" panose="02040503050406030204" pitchFamily="18" charset="0"/>
                      </a:rPr>
                      <m:t>𝑄</m:t>
                    </m:r>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𝑖</m:t>
                        </m:r>
                      </m:sub>
                    </m:sSub>
                    <m:r>
                      <a:rPr lang="en-US" sz="2000" b="0" i="1" smtClean="0">
                        <a:latin typeface="Cambria Math" panose="02040503050406030204" pitchFamily="18" charset="0"/>
                      </a:rPr>
                      <m:t>)</m:t>
                    </m:r>
                  </m:oMath>
                </a14:m>
                <a:endParaRPr lang="en-US" sz="2000" dirty="0" smtClean="0">
                  <a:latin typeface="Times New Roman" panose="02020603050405020304" pitchFamily="18" charset="0"/>
                  <a:cs typeface="Times New Roman" panose="02020603050405020304" pitchFamily="18" charset="0"/>
                </a:endParaRPr>
              </a:p>
              <a:p>
                <a:pPr>
                  <a:lnSpc>
                    <a:spcPct val="150000"/>
                  </a:lnSpc>
                </a:pPr>
                <a14:m>
                  <m:oMathPara xmlns:m="http://schemas.openxmlformats.org/officeDocument/2006/math">
                    <m:oMathParaPr>
                      <m:jc m:val="left"/>
                    </m:oMathParaPr>
                    <m:oMath xmlns:m="http://schemas.openxmlformats.org/officeDocument/2006/math">
                      <m:r>
                        <a:rPr lang="en-US" sz="2000" b="0" i="1" smtClean="0">
                          <a:solidFill>
                            <a:srgbClr val="FF0000"/>
                          </a:solidFill>
                          <a:latin typeface="Cambria Math" panose="02040503050406030204" pitchFamily="18" charset="0"/>
                        </a:rPr>
                        <m:t>𝑄</m:t>
                      </m:r>
                      <m:r>
                        <a:rPr lang="en-US" sz="2000" b="0" i="1" smtClean="0">
                          <a:latin typeface="Cambria Math" panose="02040503050406030204" pitchFamily="18" charset="0"/>
                        </a:rPr>
                        <m:t>  </m:t>
                      </m:r>
                      <m:r>
                        <a:rPr lang="en-US" sz="2000" b="0" i="1" smtClean="0">
                          <a:latin typeface="Cambria Math" panose="02040503050406030204" pitchFamily="18" charset="0"/>
                        </a:rPr>
                        <m:t>𝑖𝑠</m:t>
                      </m:r>
                      <m:r>
                        <a:rPr lang="en-US" sz="2000" b="0" i="1" smtClean="0">
                          <a:latin typeface="Cambria Math" panose="02040503050406030204" pitchFamily="18" charset="0"/>
                        </a:rPr>
                        <m:t> </m:t>
                      </m:r>
                      <m:r>
                        <a:rPr lang="en-US" sz="2000" b="0" i="1" smtClean="0">
                          <a:latin typeface="Cambria Math" panose="02040503050406030204" pitchFamily="18" charset="0"/>
                        </a:rPr>
                        <m:t>𝑚𝑎𝑛𝑖𝑝𝑢𝑙𝑎𝑡𝑖𝑛𝑔</m:t>
                      </m:r>
                      <m:r>
                        <a:rPr lang="en-US" sz="2000" b="0" i="1" smtClean="0">
                          <a:latin typeface="Cambria Math" panose="02040503050406030204" pitchFamily="18" charset="0"/>
                        </a:rPr>
                        <m:t> </m:t>
                      </m:r>
                      <m:r>
                        <a:rPr lang="en-US" sz="2000" b="0" i="1" smtClean="0">
                          <a:latin typeface="Cambria Math" panose="02040503050406030204" pitchFamily="18" charset="0"/>
                        </a:rPr>
                        <m:t>𝑣𝑎𝑟𝑖𝑎𝑏𝑙𝑒</m:t>
                      </m:r>
                      <m:r>
                        <a:rPr lang="en-US" sz="2000" b="0" i="1" smtClean="0">
                          <a:latin typeface="Cambria Math" panose="02040503050406030204" pitchFamily="18" charset="0"/>
                        </a:rPr>
                        <m:t> </m:t>
                      </m:r>
                    </m:oMath>
                  </m:oMathPara>
                </a14:m>
                <a:endParaRPr lang="en-US" sz="2000" b="0" dirty="0" smtClean="0">
                  <a:latin typeface="Times New Roman" panose="02020603050405020304" pitchFamily="18" charset="0"/>
                  <a:cs typeface="Times New Roman" panose="02020603050405020304" pitchFamily="18" charset="0"/>
                </a:endParaRPr>
              </a:p>
              <a:p>
                <a:pPr>
                  <a:lnSpc>
                    <a:spcPct val="150000"/>
                  </a:lnSpc>
                </a:pPr>
                <a14:m>
                  <m:oMathPara xmlns:m="http://schemas.openxmlformats.org/officeDocument/2006/math">
                    <m:oMathParaPr>
                      <m:jc m:val="left"/>
                    </m:oMathParaPr>
                    <m:oMath xmlns:m="http://schemas.openxmlformats.org/officeDocument/2006/math">
                      <m:sSub>
                        <m:sSubPr>
                          <m:ctrlPr>
                            <a:rPr lang="en-US" sz="2000" b="1" i="1" smtClean="0">
                              <a:solidFill>
                                <a:srgbClr val="FF0000"/>
                              </a:solidFill>
                              <a:latin typeface="Cambria Math" panose="02040503050406030204" pitchFamily="18" charset="0"/>
                            </a:rPr>
                          </m:ctrlPr>
                        </m:sSubPr>
                        <m:e>
                          <m:r>
                            <a:rPr lang="en-US" sz="2000" b="1" i="1" smtClean="0">
                              <a:solidFill>
                                <a:srgbClr val="FF0000"/>
                              </a:solidFill>
                              <a:latin typeface="Cambria Math" panose="02040503050406030204" pitchFamily="18" charset="0"/>
                            </a:rPr>
                            <m:t>𝑻</m:t>
                          </m:r>
                        </m:e>
                        <m:sub>
                          <m:r>
                            <a:rPr lang="en-US" sz="2000" b="1" i="1" smtClean="0">
                              <a:solidFill>
                                <a:srgbClr val="FF0000"/>
                              </a:solidFill>
                              <a:latin typeface="Cambria Math" panose="02040503050406030204" pitchFamily="18" charset="0"/>
                            </a:rPr>
                            <m:t>𝒊</m:t>
                          </m:r>
                        </m:sub>
                      </m:sSub>
                      <m:r>
                        <a:rPr lang="en-US" sz="2000" b="0" i="1" smtClean="0">
                          <a:latin typeface="Cambria Math" panose="02040503050406030204" pitchFamily="18" charset="0"/>
                        </a:rPr>
                        <m:t> </m:t>
                      </m:r>
                      <m:r>
                        <a:rPr lang="en-US" sz="2000" b="0" i="1" smtClean="0">
                          <a:latin typeface="Cambria Math" panose="02040503050406030204" pitchFamily="18" charset="0"/>
                        </a:rPr>
                        <m:t>𝑎𝑛𝑑</m:t>
                      </m:r>
                      <m:r>
                        <a:rPr lang="en-US" sz="2000" b="0" i="1" smtClean="0">
                          <a:latin typeface="Cambria Math" panose="02040503050406030204" pitchFamily="18" charset="0"/>
                        </a:rPr>
                        <m:t> </m:t>
                      </m:r>
                      <m:r>
                        <a:rPr lang="en-US" sz="2000" b="1" i="1" smtClean="0">
                          <a:solidFill>
                            <a:srgbClr val="FF0000"/>
                          </a:solidFill>
                          <a:latin typeface="Cambria Math" panose="02040503050406030204" pitchFamily="18" charset="0"/>
                        </a:rPr>
                        <m:t>𝒎</m:t>
                      </m:r>
                      <m:r>
                        <a:rPr lang="en-US" sz="2000" b="0" i="1" smtClean="0">
                          <a:latin typeface="Cambria Math" panose="02040503050406030204" pitchFamily="18" charset="0"/>
                        </a:rPr>
                        <m:t> </m:t>
                      </m:r>
                      <m:r>
                        <a:rPr lang="en-US" sz="2000" b="0" i="1" smtClean="0">
                          <a:latin typeface="Cambria Math" panose="02040503050406030204" pitchFamily="18" charset="0"/>
                        </a:rPr>
                        <m:t>𝑎𝑟𝑒</m:t>
                      </m:r>
                      <m:r>
                        <a:rPr lang="en-US" sz="2000" b="0" i="1" smtClean="0">
                          <a:latin typeface="Cambria Math" panose="02040503050406030204" pitchFamily="18" charset="0"/>
                        </a:rPr>
                        <m:t> </m:t>
                      </m:r>
                      <m:r>
                        <a:rPr lang="en-US" sz="2000" b="0" i="1" smtClean="0">
                          <a:latin typeface="Cambria Math" panose="02040503050406030204" pitchFamily="18" charset="0"/>
                        </a:rPr>
                        <m:t>𝑙𝑜𝑎𝑑</m:t>
                      </m:r>
                      <m:r>
                        <a:rPr lang="en-US" sz="2000" b="0" i="1" smtClean="0">
                          <a:latin typeface="Cambria Math" panose="02040503050406030204" pitchFamily="18" charset="0"/>
                        </a:rPr>
                        <m:t> </m:t>
                      </m:r>
                      <m:r>
                        <a:rPr lang="en-US" sz="2000" b="0" i="1" smtClean="0">
                          <a:latin typeface="Cambria Math" panose="02040503050406030204" pitchFamily="18" charset="0"/>
                        </a:rPr>
                        <m:t>𝑣𝑎𝑟𝑖𝑏𝑙𝑒𝑠</m:t>
                      </m:r>
                      <m:r>
                        <a:rPr lang="en-US" sz="2000" b="0" i="1" smtClean="0">
                          <a:latin typeface="Cambria Math" panose="02040503050406030204" pitchFamily="18" charset="0"/>
                        </a:rPr>
                        <m:t> </m:t>
                      </m:r>
                    </m:oMath>
                  </m:oMathPara>
                </a14:m>
                <a:endParaRPr lang="en-US" sz="2000" dirty="0">
                  <a:latin typeface="Times New Roman" panose="02020603050405020304" pitchFamily="18" charset="0"/>
                  <a:cs typeface="Times New Roman" panose="02020603050405020304" pitchFamily="18" charset="0"/>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667657" y="3046515"/>
                <a:ext cx="4601029" cy="1938992"/>
              </a:xfrm>
              <a:prstGeom prst="rect">
                <a:avLst/>
              </a:prstGeom>
              <a:blipFill>
                <a:blip r:embed="rId2"/>
                <a:stretch>
                  <a:fillRect l="-1459"/>
                </a:stretch>
              </a:blipFill>
            </p:spPr>
            <p:txBody>
              <a:bodyPr/>
              <a:lstStyle/>
              <a:p>
                <a:r>
                  <a:rPr lang="en-US">
                    <a:noFill/>
                  </a:rPr>
                  <a:t> </a:t>
                </a:r>
              </a:p>
            </p:txBody>
          </p:sp>
        </mc:Fallback>
      </mc:AlternateContent>
      <p:sp>
        <p:nvSpPr>
          <p:cNvPr id="45" name="TextBox 44"/>
          <p:cNvSpPr txBox="1"/>
          <p:nvPr/>
        </p:nvSpPr>
        <p:spPr>
          <a:xfrm>
            <a:off x="558800" y="5275045"/>
            <a:ext cx="5217886"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In feedforward control, the controlled variable will be controlled through the load variables only</a:t>
            </a:r>
          </a:p>
        </p:txBody>
      </p:sp>
    </p:spTree>
    <p:extLst>
      <p:ext uri="{BB962C8B-B14F-4D97-AF65-F5344CB8AC3E}">
        <p14:creationId xmlns:p14="http://schemas.microsoft.com/office/powerpoint/2010/main" val="3946892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227082-9623-4AB1-B9BE-6FF402288CC8}" type="slidenum">
              <a:rPr lang="en-US" smtClean="0"/>
              <a:t>9</a:t>
            </a:fld>
            <a:endParaRPr lang="en-US"/>
          </a:p>
        </p:txBody>
      </p:sp>
      <p:grpSp>
        <p:nvGrpSpPr>
          <p:cNvPr id="63" name="Group 62"/>
          <p:cNvGrpSpPr/>
          <p:nvPr/>
        </p:nvGrpSpPr>
        <p:grpSpPr>
          <a:xfrm>
            <a:off x="2472950" y="778264"/>
            <a:ext cx="8113715" cy="5217127"/>
            <a:chOff x="2472950" y="158832"/>
            <a:chExt cx="8113715" cy="5217127"/>
          </a:xfrm>
        </p:grpSpPr>
        <p:grpSp>
          <p:nvGrpSpPr>
            <p:cNvPr id="110" name="Group 109"/>
            <p:cNvGrpSpPr/>
            <p:nvPr/>
          </p:nvGrpSpPr>
          <p:grpSpPr>
            <a:xfrm>
              <a:off x="2472950" y="158832"/>
              <a:ext cx="8113715" cy="5217127"/>
              <a:chOff x="2472950" y="158832"/>
              <a:chExt cx="8113715" cy="5217127"/>
            </a:xfrm>
          </p:grpSpPr>
          <p:cxnSp>
            <p:nvCxnSpPr>
              <p:cNvPr id="4" name="Straight Connector 3"/>
              <p:cNvCxnSpPr/>
              <p:nvPr/>
            </p:nvCxnSpPr>
            <p:spPr>
              <a:xfrm>
                <a:off x="8358602" y="2560259"/>
                <a:ext cx="0" cy="1737360"/>
              </a:xfrm>
              <a:prstGeom prst="line">
                <a:avLst/>
              </a:prstGeom>
              <a:ln/>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6659157" y="2648734"/>
                <a:ext cx="0" cy="1645920"/>
              </a:xfrm>
              <a:prstGeom prst="line">
                <a:avLst/>
              </a:prstGeom>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flipH="1" flipV="1">
                <a:off x="6659157" y="4315422"/>
                <a:ext cx="1699445" cy="7082"/>
              </a:xfrm>
              <a:prstGeom prst="line">
                <a:avLst/>
              </a:prstGeom>
              <a:ln/>
            </p:spPr>
            <p:style>
              <a:lnRef idx="3">
                <a:schemeClr val="dk1"/>
              </a:lnRef>
              <a:fillRef idx="0">
                <a:schemeClr val="dk1"/>
              </a:fillRef>
              <a:effectRef idx="2">
                <a:schemeClr val="dk1"/>
              </a:effectRef>
              <a:fontRef idx="minor">
                <a:schemeClr val="tx1"/>
              </a:fontRef>
            </p:style>
          </p:cxnSp>
          <p:sp>
            <p:nvSpPr>
              <p:cNvPr id="7" name="Freeform 6"/>
              <p:cNvSpPr/>
              <p:nvPr/>
            </p:nvSpPr>
            <p:spPr>
              <a:xfrm>
                <a:off x="6682156" y="3176239"/>
                <a:ext cx="1633054" cy="55270"/>
              </a:xfrm>
              <a:custGeom>
                <a:avLst/>
                <a:gdLst>
                  <a:gd name="connsiteX0" fmla="*/ 0 w 1258606"/>
                  <a:gd name="connsiteY0" fmla="*/ 125260 h 160072"/>
                  <a:gd name="connsiteX1" fmla="*/ 100208 w 1258606"/>
                  <a:gd name="connsiteY1" fmla="*/ 0 h 160072"/>
                  <a:gd name="connsiteX2" fmla="*/ 187890 w 1258606"/>
                  <a:gd name="connsiteY2" fmla="*/ 125260 h 160072"/>
                  <a:gd name="connsiteX3" fmla="*/ 338203 w 1258606"/>
                  <a:gd name="connsiteY3" fmla="*/ 25052 h 160072"/>
                  <a:gd name="connsiteX4" fmla="*/ 425885 w 1258606"/>
                  <a:gd name="connsiteY4" fmla="*/ 87682 h 160072"/>
                  <a:gd name="connsiteX5" fmla="*/ 425885 w 1258606"/>
                  <a:gd name="connsiteY5" fmla="*/ 125260 h 160072"/>
                  <a:gd name="connsiteX6" fmla="*/ 588723 w 1258606"/>
                  <a:gd name="connsiteY6" fmla="*/ 25052 h 160072"/>
                  <a:gd name="connsiteX7" fmla="*/ 713983 w 1258606"/>
                  <a:gd name="connsiteY7" fmla="*/ 137786 h 160072"/>
                  <a:gd name="connsiteX8" fmla="*/ 864296 w 1258606"/>
                  <a:gd name="connsiteY8" fmla="*/ 37578 h 160072"/>
                  <a:gd name="connsiteX9" fmla="*/ 989556 w 1258606"/>
                  <a:gd name="connsiteY9" fmla="*/ 150312 h 160072"/>
                  <a:gd name="connsiteX10" fmla="*/ 1127342 w 1258606"/>
                  <a:gd name="connsiteY10" fmla="*/ 25052 h 160072"/>
                  <a:gd name="connsiteX11" fmla="*/ 1252603 w 1258606"/>
                  <a:gd name="connsiteY11" fmla="*/ 150312 h 160072"/>
                  <a:gd name="connsiteX12" fmla="*/ 1240076 w 1258606"/>
                  <a:gd name="connsiteY12" fmla="*/ 150312 h 160072"/>
                  <a:gd name="connsiteX13" fmla="*/ 1252603 w 1258606"/>
                  <a:gd name="connsiteY13" fmla="*/ 137786 h 16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8606" h="160072">
                    <a:moveTo>
                      <a:pt x="0" y="125260"/>
                    </a:moveTo>
                    <a:cubicBezTo>
                      <a:pt x="34446" y="62630"/>
                      <a:pt x="68893" y="0"/>
                      <a:pt x="100208" y="0"/>
                    </a:cubicBezTo>
                    <a:cubicBezTo>
                      <a:pt x="131523" y="0"/>
                      <a:pt x="148224" y="121085"/>
                      <a:pt x="187890" y="125260"/>
                    </a:cubicBezTo>
                    <a:cubicBezTo>
                      <a:pt x="227556" y="129435"/>
                      <a:pt x="298537" y="31315"/>
                      <a:pt x="338203" y="25052"/>
                    </a:cubicBezTo>
                    <a:cubicBezTo>
                      <a:pt x="377869" y="18789"/>
                      <a:pt x="411271" y="70981"/>
                      <a:pt x="425885" y="87682"/>
                    </a:cubicBezTo>
                    <a:cubicBezTo>
                      <a:pt x="440499" y="104383"/>
                      <a:pt x="398745" y="135698"/>
                      <a:pt x="425885" y="125260"/>
                    </a:cubicBezTo>
                    <a:cubicBezTo>
                      <a:pt x="453025" y="114822"/>
                      <a:pt x="540707" y="22964"/>
                      <a:pt x="588723" y="25052"/>
                    </a:cubicBezTo>
                    <a:cubicBezTo>
                      <a:pt x="636739" y="27140"/>
                      <a:pt x="668054" y="135698"/>
                      <a:pt x="713983" y="137786"/>
                    </a:cubicBezTo>
                    <a:cubicBezTo>
                      <a:pt x="759912" y="139874"/>
                      <a:pt x="818367" y="35490"/>
                      <a:pt x="864296" y="37578"/>
                    </a:cubicBezTo>
                    <a:cubicBezTo>
                      <a:pt x="910225" y="39666"/>
                      <a:pt x="945715" y="152400"/>
                      <a:pt x="989556" y="150312"/>
                    </a:cubicBezTo>
                    <a:cubicBezTo>
                      <a:pt x="1033397" y="148224"/>
                      <a:pt x="1083501" y="25052"/>
                      <a:pt x="1127342" y="25052"/>
                    </a:cubicBezTo>
                    <a:cubicBezTo>
                      <a:pt x="1171183" y="25052"/>
                      <a:pt x="1252603" y="150312"/>
                      <a:pt x="1252603" y="150312"/>
                    </a:cubicBezTo>
                    <a:cubicBezTo>
                      <a:pt x="1271392" y="171189"/>
                      <a:pt x="1240076" y="152400"/>
                      <a:pt x="1240076" y="150312"/>
                    </a:cubicBezTo>
                    <a:cubicBezTo>
                      <a:pt x="1240076" y="148224"/>
                      <a:pt x="1246339" y="143005"/>
                      <a:pt x="1252603" y="137786"/>
                    </a:cubicBezTo>
                  </a:path>
                </a:pathLst>
              </a:custGeom>
              <a:ln/>
            </p:spPr>
            <p:style>
              <a:lnRef idx="3">
                <a:schemeClr val="dk1"/>
              </a:lnRef>
              <a:fillRef idx="0">
                <a:schemeClr val="dk1"/>
              </a:fillRef>
              <a:effectRef idx="2">
                <a:schemeClr val="dk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GB"/>
              </a:p>
            </p:txBody>
          </p:sp>
          <p:cxnSp>
            <p:nvCxnSpPr>
              <p:cNvPr id="8" name="Straight Connector 7"/>
              <p:cNvCxnSpPr/>
              <p:nvPr/>
            </p:nvCxnSpPr>
            <p:spPr>
              <a:xfrm>
                <a:off x="6820929" y="3882766"/>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993774" y="3773416"/>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759641" y="3449634"/>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52350" y="3695596"/>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42178" y="3231509"/>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20929" y="3603103"/>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95246" y="2346035"/>
                <a:ext cx="109117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986420" y="2346035"/>
                <a:ext cx="0" cy="51356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7018906" y="4067190"/>
                <a:ext cx="715590" cy="122690"/>
                <a:chOff x="1505211" y="2016145"/>
                <a:chExt cx="1257842" cy="138332"/>
              </a:xfrm>
            </p:grpSpPr>
            <p:grpSp>
              <p:nvGrpSpPr>
                <p:cNvPr id="30" name="Group 29"/>
                <p:cNvGrpSpPr/>
                <p:nvPr/>
              </p:nvGrpSpPr>
              <p:grpSpPr>
                <a:xfrm>
                  <a:off x="1505211" y="2028096"/>
                  <a:ext cx="627346" cy="126381"/>
                  <a:chOff x="1505211" y="2028096"/>
                  <a:chExt cx="627346" cy="126381"/>
                </a:xfrm>
              </p:grpSpPr>
              <p:grpSp>
                <p:nvGrpSpPr>
                  <p:cNvPr id="37" name="Group 36"/>
                  <p:cNvGrpSpPr/>
                  <p:nvPr/>
                </p:nvGrpSpPr>
                <p:grpSpPr>
                  <a:xfrm>
                    <a:off x="1505211" y="2040047"/>
                    <a:ext cx="315238" cy="114430"/>
                    <a:chOff x="1505211" y="2040047"/>
                    <a:chExt cx="315238" cy="114430"/>
                  </a:xfrm>
                </p:grpSpPr>
                <p:cxnSp>
                  <p:nvCxnSpPr>
                    <p:cNvPr id="40" name="Straight Connector 39"/>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8" name="Straight Connector 37"/>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2135707" y="2016145"/>
                  <a:ext cx="627346" cy="126381"/>
                  <a:chOff x="1505211" y="2028096"/>
                  <a:chExt cx="627346" cy="126381"/>
                </a:xfrm>
              </p:grpSpPr>
              <p:grpSp>
                <p:nvGrpSpPr>
                  <p:cNvPr id="32" name="Group 31"/>
                  <p:cNvGrpSpPr/>
                  <p:nvPr/>
                </p:nvGrpSpPr>
                <p:grpSpPr>
                  <a:xfrm>
                    <a:off x="1505211" y="2040047"/>
                    <a:ext cx="315238" cy="114430"/>
                    <a:chOff x="1505211" y="2040047"/>
                    <a:chExt cx="315238" cy="114430"/>
                  </a:xfrm>
                </p:grpSpPr>
                <p:cxnSp>
                  <p:nvCxnSpPr>
                    <p:cNvPr id="35" name="Straight Connector 34"/>
                    <p:cNvCxnSpPr/>
                    <p:nvPr/>
                  </p:nvCxnSpPr>
                  <p:spPr>
                    <a:xfrm flipV="1">
                      <a:off x="1505211"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1670551" y="2040047"/>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flipV="1">
                    <a:off x="1820092" y="2040047"/>
                    <a:ext cx="16283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1982659" y="2028096"/>
                    <a:ext cx="149898" cy="1144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7" name="Straight Connector 16"/>
              <p:cNvCxnSpPr/>
              <p:nvPr/>
            </p:nvCxnSpPr>
            <p:spPr>
              <a:xfrm>
                <a:off x="6752350" y="3973465"/>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37572" y="3419169"/>
                <a:ext cx="3456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7038913" y="4198162"/>
                <a:ext cx="0" cy="822960"/>
              </a:xfrm>
              <a:prstGeom prst="line">
                <a:avLst/>
              </a:prstGeom>
              <a:ln/>
            </p:spPr>
            <p:style>
              <a:lnRef idx="3">
                <a:schemeClr val="dk1"/>
              </a:lnRef>
              <a:fillRef idx="0">
                <a:schemeClr val="dk1"/>
              </a:fillRef>
              <a:effectRef idx="2">
                <a:schemeClr val="dk1"/>
              </a:effectRef>
              <a:fontRef idx="minor">
                <a:schemeClr val="tx1"/>
              </a:fontRef>
            </p:style>
          </p:cxnSp>
          <p:sp>
            <p:nvSpPr>
              <p:cNvPr id="20" name="TextBox 25"/>
              <p:cNvSpPr txBox="1"/>
              <p:nvPr/>
            </p:nvSpPr>
            <p:spPr>
              <a:xfrm>
                <a:off x="2518494" y="2160045"/>
                <a:ext cx="419033"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i</a:t>
                </a:r>
                <a:endParaRPr lang="en-GB" sz="2400" baseline="-25000" dirty="0">
                  <a:latin typeface="Times New Roman" panose="02020603050405020304" pitchFamily="18" charset="0"/>
                  <a:cs typeface="Times New Roman" panose="02020603050405020304" pitchFamily="18" charset="0"/>
                </a:endParaRPr>
              </a:p>
            </p:txBody>
          </p:sp>
          <p:sp>
            <p:nvSpPr>
              <p:cNvPr id="21" name="TextBox 26"/>
              <p:cNvSpPr txBox="1"/>
              <p:nvPr/>
            </p:nvSpPr>
            <p:spPr>
              <a:xfrm>
                <a:off x="2472950" y="4743376"/>
                <a:ext cx="112917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latin typeface="Times New Roman" panose="02020603050405020304" pitchFamily="18" charset="0"/>
                    <a:cs typeface="Times New Roman" panose="02020603050405020304" pitchFamily="18" charset="0"/>
                  </a:rPr>
                  <a:t>Steam in</a:t>
                </a:r>
                <a:endParaRPr lang="en-GB" sz="2000" dirty="0">
                  <a:latin typeface="Times New Roman" panose="02020603050405020304" pitchFamily="18" charset="0"/>
                  <a:cs typeface="Times New Roman" panose="02020603050405020304" pitchFamily="18" charset="0"/>
                </a:endParaRPr>
              </a:p>
            </p:txBody>
          </p:sp>
          <p:sp>
            <p:nvSpPr>
              <p:cNvPr id="22" name="TextBox 27"/>
              <p:cNvSpPr txBox="1"/>
              <p:nvPr/>
            </p:nvSpPr>
            <p:spPr>
              <a:xfrm>
                <a:off x="9488130" y="3566342"/>
                <a:ext cx="1098535"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,T</a:t>
                </a:r>
                <a:r>
                  <a:rPr lang="en-US" sz="2400" baseline="-25000" dirty="0" smtClean="0">
                    <a:latin typeface="Times New Roman" panose="02020603050405020304" pitchFamily="18" charset="0"/>
                    <a:cs typeface="Times New Roman" panose="02020603050405020304" pitchFamily="18" charset="0"/>
                  </a:rPr>
                  <a:t>o</a:t>
                </a:r>
              </a:p>
            </p:txBody>
          </p:sp>
          <p:sp>
            <p:nvSpPr>
              <p:cNvPr id="23" name="Right Arrow 22"/>
              <p:cNvSpPr/>
              <p:nvPr/>
            </p:nvSpPr>
            <p:spPr>
              <a:xfrm rot="16200000">
                <a:off x="7172273" y="4678126"/>
                <a:ext cx="652821" cy="11463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24" name="TextBox 30"/>
              <p:cNvSpPr txBox="1"/>
              <p:nvPr/>
            </p:nvSpPr>
            <p:spPr>
              <a:xfrm>
                <a:off x="7252395" y="5037405"/>
                <a:ext cx="420804"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latin typeface="Times New Roman" panose="02020603050405020304" pitchFamily="18" charset="0"/>
                    <a:cs typeface="Times New Roman" panose="02020603050405020304" pitchFamily="18" charset="0"/>
                  </a:rPr>
                  <a:t>Q</a:t>
                </a:r>
                <a:endParaRPr lang="en-GB" sz="1600" dirty="0">
                  <a:latin typeface="Times New Roman" panose="02020603050405020304" pitchFamily="18" charset="0"/>
                  <a:cs typeface="Times New Roman" panose="02020603050405020304" pitchFamily="18" charset="0"/>
                </a:endParaRPr>
              </a:p>
            </p:txBody>
          </p:sp>
          <p:cxnSp>
            <p:nvCxnSpPr>
              <p:cNvPr id="25" name="Straight Arrow Connector 24"/>
              <p:cNvCxnSpPr/>
              <p:nvPr/>
            </p:nvCxnSpPr>
            <p:spPr>
              <a:xfrm>
                <a:off x="8358602" y="4165094"/>
                <a:ext cx="180490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a:off x="5695106" y="5014348"/>
                <a:ext cx="1371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7734498" y="4153321"/>
                <a:ext cx="0"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8059146" y="3231509"/>
                <a:ext cx="0" cy="11097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TextBox 25"/>
              <p:cNvSpPr txBox="1"/>
              <p:nvPr/>
            </p:nvSpPr>
            <p:spPr>
              <a:xfrm>
                <a:off x="7703897" y="3357051"/>
                <a:ext cx="40066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h</a:t>
                </a:r>
                <a:endParaRPr lang="en-GB" sz="2400" baseline="-25000" dirty="0">
                  <a:latin typeface="Times New Roman" panose="02020603050405020304" pitchFamily="18" charset="0"/>
                  <a:cs typeface="Times New Roman" panose="02020603050405020304" pitchFamily="18" charset="0"/>
                </a:endParaRPr>
              </a:p>
            </p:txBody>
          </p:sp>
          <p:grpSp>
            <p:nvGrpSpPr>
              <p:cNvPr id="44" name="Group 43"/>
              <p:cNvGrpSpPr/>
              <p:nvPr/>
            </p:nvGrpSpPr>
            <p:grpSpPr>
              <a:xfrm rot="10800000">
                <a:off x="5243306" y="1905031"/>
                <a:ext cx="672281" cy="611389"/>
                <a:chOff x="3569646" y="3569990"/>
                <a:chExt cx="291885" cy="233711"/>
              </a:xfrm>
              <a:solidFill>
                <a:schemeClr val="accent6">
                  <a:lumMod val="60000"/>
                  <a:lumOff val="40000"/>
                </a:schemeClr>
              </a:solidFill>
            </p:grpSpPr>
            <p:sp>
              <p:nvSpPr>
                <p:cNvPr id="45" name="Flowchart: Collate 44"/>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46" name="Flowchart: Delay 45"/>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47" name="Straight Connector 46"/>
                <p:cNvCxnSpPr>
                  <a:stCxn id="45" idx="1"/>
                  <a:endCxn id="46"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cxnSp>
            <p:nvCxnSpPr>
              <p:cNvPr id="48" name="Straight Arrow Connector 47"/>
              <p:cNvCxnSpPr/>
              <p:nvPr/>
            </p:nvCxnSpPr>
            <p:spPr>
              <a:xfrm>
                <a:off x="3048745" y="2346035"/>
                <a:ext cx="21945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25"/>
              <p:cNvSpPr txBox="1"/>
              <p:nvPr/>
            </p:nvSpPr>
            <p:spPr>
              <a:xfrm>
                <a:off x="2537238" y="1560760"/>
                <a:ext cx="419033"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m</a:t>
                </a:r>
                <a:endParaRPr lang="en-GB" sz="2400" baseline="-25000" dirty="0">
                  <a:latin typeface="Times New Roman" panose="02020603050405020304" pitchFamily="18" charset="0"/>
                  <a:cs typeface="Times New Roman" panose="02020603050405020304" pitchFamily="18" charset="0"/>
                </a:endParaRPr>
              </a:p>
            </p:txBody>
          </p:sp>
          <p:grpSp>
            <p:nvGrpSpPr>
              <p:cNvPr id="50" name="Group 49"/>
              <p:cNvGrpSpPr/>
              <p:nvPr/>
            </p:nvGrpSpPr>
            <p:grpSpPr>
              <a:xfrm>
                <a:off x="4002918" y="1272887"/>
                <a:ext cx="650177" cy="565480"/>
                <a:chOff x="8279430" y="3069172"/>
                <a:chExt cx="603555" cy="506497"/>
              </a:xfrm>
            </p:grpSpPr>
            <p:sp>
              <p:nvSpPr>
                <p:cNvPr id="51" name="Oval 50"/>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2"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E</a:t>
                  </a:r>
                  <a:endParaRPr lang="en-US" dirty="0"/>
                </a:p>
              </p:txBody>
            </p:sp>
          </p:grpSp>
          <p:grpSp>
            <p:nvGrpSpPr>
              <p:cNvPr id="53" name="Group 52"/>
              <p:cNvGrpSpPr/>
              <p:nvPr/>
            </p:nvGrpSpPr>
            <p:grpSpPr>
              <a:xfrm>
                <a:off x="3964088" y="170250"/>
                <a:ext cx="650177" cy="565480"/>
                <a:chOff x="8279430" y="3069172"/>
                <a:chExt cx="603555" cy="506497"/>
              </a:xfrm>
            </p:grpSpPr>
            <p:sp>
              <p:nvSpPr>
                <p:cNvPr id="54" name="Oval 53"/>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5"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F</a:t>
                  </a:r>
                  <a:r>
                    <a:rPr lang="en-US" dirty="0" smtClean="0"/>
                    <a:t> T</a:t>
                  </a:r>
                  <a:endParaRPr lang="en-US" dirty="0"/>
                </a:p>
              </p:txBody>
            </p:sp>
          </p:grpSp>
          <p:grpSp>
            <p:nvGrpSpPr>
              <p:cNvPr id="56" name="Group 55"/>
              <p:cNvGrpSpPr/>
              <p:nvPr/>
            </p:nvGrpSpPr>
            <p:grpSpPr>
              <a:xfrm>
                <a:off x="5275632" y="158832"/>
                <a:ext cx="650177" cy="565480"/>
                <a:chOff x="8279430" y="3069172"/>
                <a:chExt cx="603555" cy="506497"/>
              </a:xfrm>
            </p:grpSpPr>
            <p:sp>
              <p:nvSpPr>
                <p:cNvPr id="57" name="Oval 56"/>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8"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FIC</a:t>
                  </a:r>
                  <a:endParaRPr lang="en-US" dirty="0"/>
                </a:p>
              </p:txBody>
            </p:sp>
          </p:grpSp>
          <p:cxnSp>
            <p:nvCxnSpPr>
              <p:cNvPr id="59" name="Straight Connector 58"/>
              <p:cNvCxnSpPr/>
              <p:nvPr/>
            </p:nvCxnSpPr>
            <p:spPr>
              <a:xfrm flipH="1" flipV="1">
                <a:off x="4308529" y="1840263"/>
                <a:ext cx="0" cy="548640"/>
              </a:xfrm>
              <a:prstGeom prst="line">
                <a:avLst/>
              </a:prstGeom>
              <a:ln/>
            </p:spPr>
            <p:style>
              <a:lnRef idx="3">
                <a:schemeClr val="dk1"/>
              </a:lnRef>
              <a:fillRef idx="0">
                <a:schemeClr val="dk1"/>
              </a:fillRef>
              <a:effectRef idx="2">
                <a:schemeClr val="dk1"/>
              </a:effectRef>
              <a:fontRef idx="minor">
                <a:schemeClr val="tx1"/>
              </a:fontRef>
            </p:style>
          </p:cxnSp>
          <p:cxnSp>
            <p:nvCxnSpPr>
              <p:cNvPr id="60" name="Straight Connector 59"/>
              <p:cNvCxnSpPr/>
              <p:nvPr/>
            </p:nvCxnSpPr>
            <p:spPr>
              <a:xfrm flipH="1" flipV="1">
                <a:off x="3620892" y="3231509"/>
                <a:ext cx="0" cy="36576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flipH="1" flipV="1">
                <a:off x="4560108" y="441572"/>
                <a:ext cx="73152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flipH="1">
                <a:off x="4292171" y="718996"/>
                <a:ext cx="0" cy="54864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flipH="1">
                <a:off x="5579443" y="729647"/>
                <a:ext cx="0" cy="1188720"/>
              </a:xfrm>
              <a:prstGeom prst="line">
                <a:avLst/>
              </a:prstGeom>
              <a:ln w="19050"/>
            </p:spPr>
            <p:style>
              <a:lnRef idx="1">
                <a:schemeClr val="dk1"/>
              </a:lnRef>
              <a:fillRef idx="0">
                <a:schemeClr val="dk1"/>
              </a:fillRef>
              <a:effectRef idx="0">
                <a:schemeClr val="dk1"/>
              </a:effectRef>
              <a:fontRef idx="minor">
                <a:schemeClr val="tx1"/>
              </a:fontRef>
            </p:style>
          </p:cxnSp>
          <p:grpSp>
            <p:nvGrpSpPr>
              <p:cNvPr id="68" name="Group 67"/>
              <p:cNvGrpSpPr/>
              <p:nvPr/>
            </p:nvGrpSpPr>
            <p:grpSpPr>
              <a:xfrm>
                <a:off x="5447084" y="1583067"/>
                <a:ext cx="231327" cy="173160"/>
                <a:chOff x="1446281" y="3464685"/>
                <a:chExt cx="209086" cy="144476"/>
              </a:xfrm>
            </p:grpSpPr>
            <p:cxnSp>
              <p:nvCxnSpPr>
                <p:cNvPr id="69" name="Straight Connector 68"/>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71" name="Group 70"/>
              <p:cNvGrpSpPr/>
              <p:nvPr/>
            </p:nvGrpSpPr>
            <p:grpSpPr>
              <a:xfrm>
                <a:off x="5446833" y="961046"/>
                <a:ext cx="231327" cy="173160"/>
                <a:chOff x="1446281" y="3464685"/>
                <a:chExt cx="209086" cy="144476"/>
              </a:xfrm>
            </p:grpSpPr>
            <p:cxnSp>
              <p:nvCxnSpPr>
                <p:cNvPr id="72" name="Straight Connector 71"/>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74" name="Group 73"/>
              <p:cNvGrpSpPr/>
              <p:nvPr/>
            </p:nvGrpSpPr>
            <p:grpSpPr>
              <a:xfrm>
                <a:off x="5463779" y="1252673"/>
                <a:ext cx="231327" cy="173160"/>
                <a:chOff x="1446281" y="3464685"/>
                <a:chExt cx="209086" cy="144476"/>
              </a:xfrm>
            </p:grpSpPr>
            <p:cxnSp>
              <p:nvCxnSpPr>
                <p:cNvPr id="75" name="Straight Connector 74"/>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77" name="Group 76"/>
              <p:cNvGrpSpPr/>
              <p:nvPr/>
            </p:nvGrpSpPr>
            <p:grpSpPr>
              <a:xfrm rot="10800000">
                <a:off x="5058853" y="4559285"/>
                <a:ext cx="672281" cy="611389"/>
                <a:chOff x="3569646" y="3569990"/>
                <a:chExt cx="291885" cy="233711"/>
              </a:xfrm>
              <a:solidFill>
                <a:schemeClr val="accent2">
                  <a:lumMod val="60000"/>
                  <a:lumOff val="40000"/>
                </a:schemeClr>
              </a:solidFill>
            </p:grpSpPr>
            <p:sp>
              <p:nvSpPr>
                <p:cNvPr id="78" name="Flowchart: Collate 77"/>
                <p:cNvSpPr/>
                <p:nvPr/>
              </p:nvSpPr>
              <p:spPr>
                <a:xfrm rot="5400000">
                  <a:off x="3658707" y="3480929"/>
                  <a:ext cx="113764" cy="291885"/>
                </a:xfrm>
                <a:prstGeom prst="flowChartCollate">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solidFill>
                      <a:schemeClr val="tx1"/>
                    </a:solidFill>
                  </a:endParaRPr>
                </a:p>
              </p:txBody>
            </p:sp>
            <p:sp>
              <p:nvSpPr>
                <p:cNvPr id="79" name="Flowchart: Delay 78"/>
                <p:cNvSpPr/>
                <p:nvPr/>
              </p:nvSpPr>
              <p:spPr>
                <a:xfrm rot="5400000">
                  <a:off x="3675042" y="3705578"/>
                  <a:ext cx="80104" cy="116142"/>
                </a:xfrm>
                <a:prstGeom prst="flowChartDelay">
                  <a:avLst/>
                </a:prstGeom>
                <a:grpFill/>
              </p:spPr>
              <p:style>
                <a:lnRef idx="2">
                  <a:schemeClr val="dk1"/>
                </a:lnRef>
                <a:fillRef idx="1">
                  <a:schemeClr val="lt1"/>
                </a:fillRef>
                <a:effectRef idx="0">
                  <a:schemeClr val="dk1"/>
                </a:effectRef>
                <a:fontRef idx="minor">
                  <a:schemeClr val="dk1"/>
                </a:fontRef>
              </p:style>
              <p:txBody>
                <a:bodyPr rtlCol="1"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ar-IQ"/>
                </a:p>
              </p:txBody>
            </p:sp>
            <p:cxnSp>
              <p:nvCxnSpPr>
                <p:cNvPr id="80" name="Straight Connector 79"/>
                <p:cNvCxnSpPr>
                  <a:stCxn id="78" idx="1"/>
                  <a:endCxn id="79" idx="1"/>
                </p:cNvCxnSpPr>
                <p:nvPr/>
              </p:nvCxnSpPr>
              <p:spPr>
                <a:xfrm flipH="1">
                  <a:off x="3715094" y="3626872"/>
                  <a:ext cx="496" cy="96725"/>
                </a:xfrm>
                <a:prstGeom prst="line">
                  <a:avLst/>
                </a:prstGeom>
                <a:grpFill/>
              </p:spPr>
              <p:style>
                <a:lnRef idx="3">
                  <a:schemeClr val="dk1"/>
                </a:lnRef>
                <a:fillRef idx="0">
                  <a:schemeClr val="dk1"/>
                </a:fillRef>
                <a:effectRef idx="2">
                  <a:schemeClr val="dk1"/>
                </a:effectRef>
                <a:fontRef idx="minor">
                  <a:schemeClr val="tx1"/>
                </a:fontRef>
              </p:style>
            </p:cxnSp>
          </p:grpSp>
          <p:cxnSp>
            <p:nvCxnSpPr>
              <p:cNvPr id="81" name="Straight Arrow Connector 80"/>
              <p:cNvCxnSpPr/>
              <p:nvPr/>
            </p:nvCxnSpPr>
            <p:spPr>
              <a:xfrm>
                <a:off x="3687252" y="5000443"/>
                <a:ext cx="1371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flipH="1" flipV="1">
                <a:off x="3620483" y="2346035"/>
                <a:ext cx="0" cy="274320"/>
              </a:xfrm>
              <a:prstGeom prst="line">
                <a:avLst/>
              </a:prstGeom>
              <a:ln/>
            </p:spPr>
            <p:style>
              <a:lnRef idx="3">
                <a:schemeClr val="dk1"/>
              </a:lnRef>
              <a:fillRef idx="0">
                <a:schemeClr val="dk1"/>
              </a:fillRef>
              <a:effectRef idx="2">
                <a:schemeClr val="dk1"/>
              </a:effectRef>
              <a:fontRef idx="minor">
                <a:schemeClr val="tx1"/>
              </a:fontRef>
            </p:style>
          </p:cxnSp>
          <p:grpSp>
            <p:nvGrpSpPr>
              <p:cNvPr id="83" name="Group 82"/>
              <p:cNvGrpSpPr/>
              <p:nvPr/>
            </p:nvGrpSpPr>
            <p:grpSpPr>
              <a:xfrm>
                <a:off x="3303693" y="2653495"/>
                <a:ext cx="650177" cy="565480"/>
                <a:chOff x="8279430" y="3069172"/>
                <a:chExt cx="603555" cy="506497"/>
              </a:xfrm>
            </p:grpSpPr>
            <p:sp>
              <p:nvSpPr>
                <p:cNvPr id="84" name="Oval 83"/>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5" name="TextBox 90"/>
                <p:cNvSpPr txBox="1"/>
                <p:nvPr/>
              </p:nvSpPr>
              <p:spPr>
                <a:xfrm>
                  <a:off x="8350723" y="3138134"/>
                  <a:ext cx="532262" cy="36857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E</a:t>
                  </a:r>
                  <a:endParaRPr lang="en-US" dirty="0"/>
                </a:p>
              </p:txBody>
            </p:sp>
          </p:grpSp>
          <p:grpSp>
            <p:nvGrpSpPr>
              <p:cNvPr id="86" name="Group 85"/>
              <p:cNvGrpSpPr/>
              <p:nvPr/>
            </p:nvGrpSpPr>
            <p:grpSpPr>
              <a:xfrm>
                <a:off x="3319601" y="3587883"/>
                <a:ext cx="650177" cy="565480"/>
                <a:chOff x="8279430" y="3069172"/>
                <a:chExt cx="603555" cy="506497"/>
              </a:xfrm>
            </p:grpSpPr>
            <p:sp>
              <p:nvSpPr>
                <p:cNvPr id="87" name="Oval 86"/>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8"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 </a:t>
                  </a:r>
                  <a:r>
                    <a:rPr lang="en-US" dirty="0" err="1" smtClean="0"/>
                    <a:t>T</a:t>
                  </a:r>
                  <a:endParaRPr lang="en-US" dirty="0"/>
                </a:p>
              </p:txBody>
            </p:sp>
          </p:grpSp>
          <p:cxnSp>
            <p:nvCxnSpPr>
              <p:cNvPr id="89" name="Straight Connector 88"/>
              <p:cNvCxnSpPr/>
              <p:nvPr/>
            </p:nvCxnSpPr>
            <p:spPr>
              <a:xfrm flipH="1" flipV="1">
                <a:off x="3896838" y="3882766"/>
                <a:ext cx="365760" cy="0"/>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90" name="Group 89"/>
              <p:cNvGrpSpPr/>
              <p:nvPr/>
            </p:nvGrpSpPr>
            <p:grpSpPr>
              <a:xfrm>
                <a:off x="4255109" y="3623674"/>
                <a:ext cx="650177" cy="565480"/>
                <a:chOff x="8279430" y="3069172"/>
                <a:chExt cx="603555" cy="506497"/>
              </a:xfrm>
            </p:grpSpPr>
            <p:sp>
              <p:nvSpPr>
                <p:cNvPr id="91" name="Oval 90"/>
                <p:cNvSpPr/>
                <p:nvPr/>
              </p:nvSpPr>
              <p:spPr>
                <a:xfrm>
                  <a:off x="8279430" y="3069172"/>
                  <a:ext cx="537024" cy="50649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2" name="TextBox 90"/>
                <p:cNvSpPr txBox="1"/>
                <p:nvPr/>
              </p:nvSpPr>
              <p:spPr>
                <a:xfrm>
                  <a:off x="8350723" y="3138134"/>
                  <a:ext cx="532262" cy="33080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TIC</a:t>
                  </a:r>
                  <a:endParaRPr lang="en-US" dirty="0"/>
                </a:p>
              </p:txBody>
            </p:sp>
          </p:grpSp>
          <p:cxnSp>
            <p:nvCxnSpPr>
              <p:cNvPr id="96" name="Straight Connector 95"/>
              <p:cNvCxnSpPr/>
              <p:nvPr/>
            </p:nvCxnSpPr>
            <p:spPr>
              <a:xfrm flipH="1">
                <a:off x="4854251" y="3906414"/>
                <a:ext cx="548640" cy="0"/>
              </a:xfrm>
              <a:prstGeom prst="line">
                <a:avLst/>
              </a:prstGeom>
              <a:ln/>
            </p:spPr>
            <p:style>
              <a:lnRef idx="3">
                <a:schemeClr val="dk1"/>
              </a:lnRef>
              <a:fillRef idx="0">
                <a:schemeClr val="dk1"/>
              </a:fillRef>
              <a:effectRef idx="2">
                <a:schemeClr val="dk1"/>
              </a:effectRef>
              <a:fontRef idx="minor">
                <a:schemeClr val="tx1"/>
              </a:fontRef>
            </p:style>
          </p:cxnSp>
          <p:cxnSp>
            <p:nvCxnSpPr>
              <p:cNvPr id="98" name="Straight Connector 97"/>
              <p:cNvCxnSpPr/>
              <p:nvPr/>
            </p:nvCxnSpPr>
            <p:spPr>
              <a:xfrm flipH="1" flipV="1">
                <a:off x="5402891" y="3905378"/>
                <a:ext cx="0" cy="640080"/>
              </a:xfrm>
              <a:prstGeom prst="line">
                <a:avLst/>
              </a:prstGeom>
              <a:ln/>
            </p:spPr>
            <p:style>
              <a:lnRef idx="3">
                <a:schemeClr val="dk1"/>
              </a:lnRef>
              <a:fillRef idx="0">
                <a:schemeClr val="dk1"/>
              </a:fillRef>
              <a:effectRef idx="2">
                <a:schemeClr val="dk1"/>
              </a:effectRef>
              <a:fontRef idx="minor">
                <a:schemeClr val="tx1"/>
              </a:fontRef>
            </p:style>
          </p:cxnSp>
          <p:grpSp>
            <p:nvGrpSpPr>
              <p:cNvPr id="101" name="Group 100"/>
              <p:cNvGrpSpPr/>
              <p:nvPr/>
            </p:nvGrpSpPr>
            <p:grpSpPr>
              <a:xfrm>
                <a:off x="4974935" y="3818716"/>
                <a:ext cx="231327" cy="173160"/>
                <a:chOff x="1446281" y="3464685"/>
                <a:chExt cx="209086" cy="144476"/>
              </a:xfrm>
            </p:grpSpPr>
            <p:cxnSp>
              <p:nvCxnSpPr>
                <p:cNvPr id="102" name="Straight Connector 101"/>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03" name="Straight Connector 102"/>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04" name="Group 103"/>
              <p:cNvGrpSpPr/>
              <p:nvPr/>
            </p:nvGrpSpPr>
            <p:grpSpPr>
              <a:xfrm>
                <a:off x="5309635" y="4256885"/>
                <a:ext cx="231327" cy="173160"/>
                <a:chOff x="1446281" y="3464685"/>
                <a:chExt cx="209086" cy="144476"/>
              </a:xfrm>
            </p:grpSpPr>
            <p:cxnSp>
              <p:nvCxnSpPr>
                <p:cNvPr id="105" name="Straight Connector 104"/>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nvGrpSpPr>
              <p:cNvPr id="107" name="Group 106"/>
              <p:cNvGrpSpPr/>
              <p:nvPr/>
            </p:nvGrpSpPr>
            <p:grpSpPr>
              <a:xfrm>
                <a:off x="5254102" y="4021133"/>
                <a:ext cx="231327" cy="173160"/>
                <a:chOff x="1446281" y="3464685"/>
                <a:chExt cx="209086" cy="144476"/>
              </a:xfrm>
            </p:grpSpPr>
            <p:cxnSp>
              <p:nvCxnSpPr>
                <p:cNvPr id="108" name="Straight Connector 107"/>
                <p:cNvCxnSpPr/>
                <p:nvPr/>
              </p:nvCxnSpPr>
              <p:spPr>
                <a:xfrm flipH="1">
                  <a:off x="1446281" y="3464685"/>
                  <a:ext cx="174879" cy="105304"/>
                </a:xfrm>
                <a:prstGeom prst="line">
                  <a:avLst/>
                </a:prstGeom>
              </p:spPr>
              <p:style>
                <a:lnRef idx="1">
                  <a:schemeClr val="dk1"/>
                </a:lnRef>
                <a:fillRef idx="0">
                  <a:schemeClr val="dk1"/>
                </a:fillRef>
                <a:effectRef idx="0">
                  <a:schemeClr val="dk1"/>
                </a:effectRef>
                <a:fontRef idx="minor">
                  <a:schemeClr val="tx1"/>
                </a:fontRef>
              </p:style>
            </p:cxnSp>
            <p:cxnSp>
              <p:nvCxnSpPr>
                <p:cNvPr id="109" name="Straight Connector 108"/>
                <p:cNvCxnSpPr/>
                <p:nvPr/>
              </p:nvCxnSpPr>
              <p:spPr>
                <a:xfrm flipH="1">
                  <a:off x="1480488" y="3503857"/>
                  <a:ext cx="174879" cy="105304"/>
                </a:xfrm>
                <a:prstGeom prst="line">
                  <a:avLst/>
                </a:prstGeom>
              </p:spPr>
              <p:style>
                <a:lnRef idx="1">
                  <a:schemeClr val="dk1"/>
                </a:lnRef>
                <a:fillRef idx="0">
                  <a:schemeClr val="dk1"/>
                </a:fillRef>
                <a:effectRef idx="0">
                  <a:schemeClr val="dk1"/>
                </a:effectRef>
                <a:fontRef idx="minor">
                  <a:schemeClr val="tx1"/>
                </a:fontRef>
              </p:style>
            </p:cxnSp>
          </p:grpSp>
        </p:grpSp>
        <p:sp>
          <p:nvSpPr>
            <p:cNvPr id="99" name="TextBox 26"/>
            <p:cNvSpPr txBox="1"/>
            <p:nvPr/>
          </p:nvSpPr>
          <p:spPr>
            <a:xfrm>
              <a:off x="6491615" y="268324"/>
              <a:ext cx="109459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Set point</a:t>
              </a:r>
              <a:endParaRPr lang="en-GB" dirty="0">
                <a:latin typeface="Times New Roman" panose="02020603050405020304" pitchFamily="18" charset="0"/>
                <a:cs typeface="Times New Roman" panose="02020603050405020304" pitchFamily="18" charset="0"/>
              </a:endParaRPr>
            </a:p>
          </p:txBody>
        </p:sp>
        <p:sp>
          <p:nvSpPr>
            <p:cNvPr id="100" name="TextBox 26"/>
            <p:cNvSpPr txBox="1"/>
            <p:nvPr/>
          </p:nvSpPr>
          <p:spPr>
            <a:xfrm>
              <a:off x="4066967" y="2802332"/>
              <a:ext cx="109459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Set point</a:t>
              </a:r>
              <a:endParaRPr lang="en-GB" dirty="0">
                <a:latin typeface="Times New Roman" panose="02020603050405020304" pitchFamily="18" charset="0"/>
                <a:cs typeface="Times New Roman" panose="02020603050405020304" pitchFamily="18" charset="0"/>
              </a:endParaRPr>
            </a:p>
          </p:txBody>
        </p:sp>
        <p:cxnSp>
          <p:nvCxnSpPr>
            <p:cNvPr id="42" name="Straight Arrow Connector 41"/>
            <p:cNvCxnSpPr/>
            <p:nvPr/>
          </p:nvCxnSpPr>
          <p:spPr>
            <a:xfrm>
              <a:off x="4537985" y="3163547"/>
              <a:ext cx="0" cy="4601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p:cNvCxnSpPr>
              <a:endCxn id="58" idx="3"/>
            </p:cNvCxnSpPr>
            <p:nvPr/>
          </p:nvCxnSpPr>
          <p:spPr>
            <a:xfrm flipH="1">
              <a:off x="5925809" y="420491"/>
              <a:ext cx="45509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56166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7256</TotalTime>
  <Words>2088</Words>
  <Application>Microsoft Office PowerPoint</Application>
  <PresentationFormat>Widescreen</PresentationFormat>
  <Paragraphs>615</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harith</dc:creator>
  <cp:lastModifiedBy>harith</cp:lastModifiedBy>
  <cp:revision>549</cp:revision>
  <dcterms:created xsi:type="dcterms:W3CDTF">2020-05-26T16:41:22Z</dcterms:created>
  <dcterms:modified xsi:type="dcterms:W3CDTF">2020-07-03T20:20:09Z</dcterms:modified>
</cp:coreProperties>
</file>